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sldIdLst>
    <p:sldId id="265" r:id="rId3"/>
    <p:sldId id="266" r:id="rId4"/>
    <p:sldId id="269" r:id="rId5"/>
    <p:sldId id="278" r:id="rId6"/>
    <p:sldId id="270" r:id="rId7"/>
    <p:sldId id="272" r:id="rId8"/>
    <p:sldId id="257" r:id="rId9"/>
    <p:sldId id="258" r:id="rId10"/>
    <p:sldId id="259" r:id="rId11"/>
    <p:sldId id="261" r:id="rId12"/>
    <p:sldId id="262" r:id="rId13"/>
    <p:sldId id="263" r:id="rId14"/>
    <p:sldId id="264" r:id="rId15"/>
    <p:sldId id="268" r:id="rId16"/>
    <p:sldId id="267" r:id="rId17"/>
    <p:sldId id="275" r:id="rId18"/>
    <p:sldId id="273" r:id="rId19"/>
    <p:sldId id="309" r:id="rId20"/>
    <p:sldId id="276" r:id="rId21"/>
    <p:sldId id="280" r:id="rId22"/>
    <p:sldId id="281" r:id="rId23"/>
    <p:sldId id="310" r:id="rId24"/>
    <p:sldId id="274" r:id="rId25"/>
    <p:sldId id="279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5" r:id="rId37"/>
    <p:sldId id="292" r:id="rId38"/>
    <p:sldId id="293" r:id="rId39"/>
    <p:sldId id="294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8" r:id="rId48"/>
    <p:sldId id="305" r:id="rId49"/>
    <p:sldId id="306" r:id="rId50"/>
    <p:sldId id="307" r:id="rId51"/>
    <p:sldId id="303" r:id="rId52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既定のセクション" id="{254550CA-C300-4483-8863-79CDEED6236C}">
          <p14:sldIdLst>
            <p14:sldId id="265"/>
            <p14:sldId id="266"/>
            <p14:sldId id="269"/>
            <p14:sldId id="278"/>
            <p14:sldId id="270"/>
            <p14:sldId id="272"/>
            <p14:sldId id="257"/>
            <p14:sldId id="258"/>
            <p14:sldId id="259"/>
            <p14:sldId id="261"/>
            <p14:sldId id="262"/>
            <p14:sldId id="263"/>
            <p14:sldId id="264"/>
            <p14:sldId id="268"/>
            <p14:sldId id="267"/>
            <p14:sldId id="275"/>
            <p14:sldId id="273"/>
            <p14:sldId id="309"/>
            <p14:sldId id="276"/>
            <p14:sldId id="280"/>
            <p14:sldId id="281"/>
            <p14:sldId id="310"/>
            <p14:sldId id="274"/>
            <p14:sldId id="279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5"/>
            <p14:sldId id="292"/>
            <p14:sldId id="293"/>
            <p14:sldId id="294"/>
            <p14:sldId id="296"/>
            <p14:sldId id="297"/>
            <p14:sldId id="298"/>
            <p14:sldId id="299"/>
            <p14:sldId id="300"/>
            <p14:sldId id="301"/>
            <p14:sldId id="302"/>
            <p14:sldId id="308"/>
            <p14:sldId id="305"/>
            <p14:sldId id="306"/>
            <p14:sldId id="307"/>
            <p14:sldId id="303"/>
          </p14:sldIdLst>
        </p14:section>
        <p14:section name="タイトルなしのセクション" id="{A64C2E88-8D28-49DE-951D-AA6784F36B1B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microsoft.com/office/2015/10/relationships/revisionInfo" Target="revisionInfo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8E57E71-BF20-4E6A-899D-F1B660C785BE}" type="datetimeFigureOut">
              <a:rPr kumimoji="1" lang="ja-JP" altLang="en-US" smtClean="0"/>
              <a:t>2017/6/10</a:t>
            </a:fld>
            <a:endParaRPr kumimoji="1" lang="ja-JP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rgbClr val="898989"/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367BCB6-2FAE-4170-8836-E7A06374D73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623943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8E57E71-BF20-4E6A-899D-F1B660C785BE}" type="datetimeFigureOut">
              <a:rPr kumimoji="1" lang="ja-JP" altLang="en-US" smtClean="0"/>
              <a:t>2017/6/10</a:t>
            </a:fld>
            <a:endParaRPr kumimoji="1" lang="ja-JP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rgbClr val="898989"/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367BCB6-2FAE-4170-8836-E7A06374D73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36132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8E57E71-BF20-4E6A-899D-F1B660C785BE}" type="datetimeFigureOut">
              <a:rPr kumimoji="1" lang="ja-JP" altLang="en-US" smtClean="0"/>
              <a:t>2017/6/10</a:t>
            </a:fld>
            <a:endParaRPr kumimoji="1" lang="ja-JP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rgbClr val="898989"/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367BCB6-2FAE-4170-8836-E7A06374D73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733512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8E57E71-BF20-4E6A-899D-F1B660C785BE}" type="datetimeFigureOut">
              <a:rPr kumimoji="1" lang="ja-JP" altLang="en-US" smtClean="0"/>
              <a:t>2017/6/10</a:t>
            </a:fld>
            <a:endParaRPr kumimoji="1" lang="ja-JP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rgbClr val="898989"/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367BCB6-2FAE-4170-8836-E7A06374D73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613437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8E57E71-BF20-4E6A-899D-F1B660C785BE}" type="datetimeFigureOut">
              <a:rPr kumimoji="1" lang="ja-JP" altLang="en-US" smtClean="0"/>
              <a:t>2017/6/10</a:t>
            </a:fld>
            <a:endParaRPr kumimoji="1" lang="ja-JP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rgbClr val="898989"/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367BCB6-2FAE-4170-8836-E7A06374D73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43209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8E57E71-BF20-4E6A-899D-F1B660C785BE}" type="datetimeFigureOut">
              <a:rPr kumimoji="1" lang="ja-JP" altLang="en-US" smtClean="0"/>
              <a:t>2017/6/10</a:t>
            </a:fld>
            <a:endParaRPr kumimoji="1" lang="ja-JP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rgbClr val="898989"/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367BCB6-2FAE-4170-8836-E7A06374D73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048927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8E57E71-BF20-4E6A-899D-F1B660C785BE}" type="datetimeFigureOut">
              <a:rPr kumimoji="1" lang="ja-JP" altLang="en-US" smtClean="0"/>
              <a:t>2017/6/10</a:t>
            </a:fld>
            <a:endParaRPr kumimoji="1" lang="ja-JP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rgbClr val="898989"/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367BCB6-2FAE-4170-8836-E7A06374D73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0711373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8E57E71-BF20-4E6A-899D-F1B660C785BE}" type="datetimeFigureOut">
              <a:rPr kumimoji="1" lang="ja-JP" altLang="en-US" smtClean="0"/>
              <a:t>2017/6/10</a:t>
            </a:fld>
            <a:endParaRPr kumimoji="1" lang="ja-JP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rgbClr val="898989"/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367BCB6-2FAE-4170-8836-E7A06374D73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2919825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8E57E71-BF20-4E6A-899D-F1B660C785BE}" type="datetimeFigureOut">
              <a:rPr kumimoji="1" lang="ja-JP" altLang="en-US" smtClean="0"/>
              <a:t>2017/6/10</a:t>
            </a:fld>
            <a:endParaRPr kumimoji="1" lang="ja-JP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rgbClr val="898989"/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367BCB6-2FAE-4170-8836-E7A06374D73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8627711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8E57E71-BF20-4E6A-899D-F1B660C785BE}" type="datetimeFigureOut">
              <a:rPr kumimoji="1" lang="ja-JP" altLang="en-US" smtClean="0"/>
              <a:t>2017/6/10</a:t>
            </a:fld>
            <a:endParaRPr kumimoji="1" lang="ja-JP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rgbClr val="898989"/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367BCB6-2FAE-4170-8836-E7A06374D73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4083510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8E57E71-BF20-4E6A-899D-F1B660C785BE}" type="datetimeFigureOut">
              <a:rPr kumimoji="1" lang="ja-JP" altLang="en-US" smtClean="0"/>
              <a:t>2017/6/10</a:t>
            </a:fld>
            <a:endParaRPr kumimoji="1" lang="ja-JP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rgbClr val="898989"/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367BCB6-2FAE-4170-8836-E7A06374D73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857555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8E57E71-BF20-4E6A-899D-F1B660C785BE}" type="datetimeFigureOut">
              <a:rPr kumimoji="1" lang="ja-JP" altLang="en-US" smtClean="0"/>
              <a:t>2017/6/10</a:t>
            </a:fld>
            <a:endParaRPr kumimoji="1" lang="ja-JP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rgbClr val="898989"/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367BCB6-2FAE-4170-8836-E7A06374D73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5219415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8E57E71-BF20-4E6A-899D-F1B660C785BE}" type="datetimeFigureOut">
              <a:rPr kumimoji="1" lang="ja-JP" altLang="en-US" smtClean="0"/>
              <a:t>2017/6/10</a:t>
            </a:fld>
            <a:endParaRPr kumimoji="1" lang="ja-JP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rgbClr val="898989"/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367BCB6-2FAE-4170-8836-E7A06374D73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107618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8E57E71-BF20-4E6A-899D-F1B660C785BE}" type="datetimeFigureOut">
              <a:rPr kumimoji="1" lang="ja-JP" altLang="en-US" smtClean="0"/>
              <a:t>2017/6/10</a:t>
            </a:fld>
            <a:endParaRPr kumimoji="1" lang="ja-JP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rgbClr val="898989"/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367BCB6-2FAE-4170-8836-E7A06374D73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8582165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8E57E71-BF20-4E6A-899D-F1B660C785BE}" type="datetimeFigureOut">
              <a:rPr kumimoji="1" lang="ja-JP" altLang="en-US" smtClean="0"/>
              <a:t>2017/6/10</a:t>
            </a:fld>
            <a:endParaRPr kumimoji="1" lang="ja-JP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rgbClr val="898989"/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367BCB6-2FAE-4170-8836-E7A06374D73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885192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8E57E71-BF20-4E6A-899D-F1B660C785BE}" type="datetimeFigureOut">
              <a:rPr kumimoji="1" lang="ja-JP" altLang="en-US" smtClean="0"/>
              <a:t>2017/6/10</a:t>
            </a:fld>
            <a:endParaRPr kumimoji="1" lang="ja-JP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rgbClr val="898989"/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367BCB6-2FAE-4170-8836-E7A06374D73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742675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8E57E71-BF20-4E6A-899D-F1B660C785BE}" type="datetimeFigureOut">
              <a:rPr kumimoji="1" lang="ja-JP" altLang="en-US" smtClean="0"/>
              <a:t>2017/6/10</a:t>
            </a:fld>
            <a:endParaRPr kumimoji="1" lang="ja-JP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rgbClr val="898989"/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367BCB6-2FAE-4170-8836-E7A06374D73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398386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8E57E71-BF20-4E6A-899D-F1B660C785BE}" type="datetimeFigureOut">
              <a:rPr kumimoji="1" lang="ja-JP" altLang="en-US" smtClean="0"/>
              <a:t>2017/6/10</a:t>
            </a:fld>
            <a:endParaRPr kumimoji="1" lang="ja-JP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rgbClr val="898989"/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367BCB6-2FAE-4170-8836-E7A06374D73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987348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8E57E71-BF20-4E6A-899D-F1B660C785BE}" type="datetimeFigureOut">
              <a:rPr kumimoji="1" lang="ja-JP" altLang="en-US" smtClean="0"/>
              <a:t>2017/6/10</a:t>
            </a:fld>
            <a:endParaRPr kumimoji="1" lang="ja-JP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rgbClr val="898989"/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367BCB6-2FAE-4170-8836-E7A06374D73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371223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8E57E71-BF20-4E6A-899D-F1B660C785BE}" type="datetimeFigureOut">
              <a:rPr kumimoji="1" lang="ja-JP" altLang="en-US" smtClean="0"/>
              <a:t>2017/6/10</a:t>
            </a:fld>
            <a:endParaRPr kumimoji="1" lang="ja-JP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rgbClr val="898989"/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367BCB6-2FAE-4170-8836-E7A06374D73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961102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8E57E71-BF20-4E6A-899D-F1B660C785BE}" type="datetimeFigureOut">
              <a:rPr kumimoji="1" lang="ja-JP" altLang="en-US" smtClean="0"/>
              <a:t>2017/6/10</a:t>
            </a:fld>
            <a:endParaRPr kumimoji="1" lang="ja-JP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rgbClr val="898989"/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367BCB6-2FAE-4170-8836-E7A06374D73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67835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8E57E71-BF20-4E6A-899D-F1B660C785BE}" type="datetimeFigureOut">
              <a:rPr kumimoji="1" lang="ja-JP" altLang="en-US" smtClean="0"/>
              <a:t>2017/6/10</a:t>
            </a:fld>
            <a:endParaRPr kumimoji="1" lang="ja-JP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rgbClr val="898989"/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367BCB6-2FAE-4170-8836-E7A06374D73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082818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hangingPunct="1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E57E71-BF20-4E6A-899D-F1B660C785BE}" type="datetimeFigureOut">
              <a:rPr kumimoji="1" lang="ja-JP" altLang="en-US" smtClean="0"/>
              <a:t>2017/6/10</a:t>
            </a:fld>
            <a:endParaRPr kumimoji="1" lang="ja-JP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hangingPunct="1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</a:defRPr>
            </a:lvl1pPr>
          </a:lstStyle>
          <a:p>
            <a:fld id="{B367BCB6-2FAE-4170-8836-E7A06374D736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1031" name="Line 7"/>
          <p:cNvSpPr>
            <a:spLocks noChangeShapeType="1"/>
          </p:cNvSpPr>
          <p:nvPr/>
        </p:nvSpPr>
        <p:spPr bwMode="auto">
          <a:xfrm>
            <a:off x="624418" y="6237288"/>
            <a:ext cx="10943167" cy="0"/>
          </a:xfrm>
          <a:prstGeom prst="line">
            <a:avLst/>
          </a:prstGeom>
          <a:noFill/>
          <a:ln w="50800">
            <a:solidFill>
              <a:srgbClr val="008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ja-JP" altLang="en-US" sz="1800"/>
          </a:p>
        </p:txBody>
      </p:sp>
      <p:sp>
        <p:nvSpPr>
          <p:cNvPr id="1032" name="Line 26"/>
          <p:cNvSpPr>
            <a:spLocks noChangeShapeType="1"/>
          </p:cNvSpPr>
          <p:nvPr/>
        </p:nvSpPr>
        <p:spPr bwMode="auto">
          <a:xfrm>
            <a:off x="624418" y="1196975"/>
            <a:ext cx="10943167" cy="0"/>
          </a:xfrm>
          <a:prstGeom prst="line">
            <a:avLst/>
          </a:prstGeom>
          <a:noFill/>
          <a:ln w="50800">
            <a:solidFill>
              <a:srgbClr val="99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ja-JP" altLang="en-US" sz="1800"/>
          </a:p>
        </p:txBody>
      </p:sp>
    </p:spTree>
    <p:extLst>
      <p:ext uri="{BB962C8B-B14F-4D97-AF65-F5344CB8AC3E}">
        <p14:creationId xmlns:p14="http://schemas.microsoft.com/office/powerpoint/2010/main" val="21482375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hangingPunct="1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E57E71-BF20-4E6A-899D-F1B660C785BE}" type="datetimeFigureOut">
              <a:rPr kumimoji="1" lang="ja-JP" altLang="en-US" smtClean="0"/>
              <a:t>2017/6/10</a:t>
            </a:fld>
            <a:endParaRPr kumimoji="1" lang="ja-JP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hangingPunct="1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</a:defRPr>
            </a:lvl1pPr>
          </a:lstStyle>
          <a:p>
            <a:fld id="{B367BCB6-2FAE-4170-8836-E7A06374D736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1031" name="Line 7"/>
          <p:cNvSpPr>
            <a:spLocks noChangeShapeType="1"/>
          </p:cNvSpPr>
          <p:nvPr/>
        </p:nvSpPr>
        <p:spPr bwMode="auto">
          <a:xfrm>
            <a:off x="624418" y="6237288"/>
            <a:ext cx="10943167" cy="0"/>
          </a:xfrm>
          <a:prstGeom prst="line">
            <a:avLst/>
          </a:prstGeom>
          <a:noFill/>
          <a:ln w="50800">
            <a:solidFill>
              <a:srgbClr val="008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ja-JP" altLang="en-US" sz="1800"/>
          </a:p>
        </p:txBody>
      </p:sp>
      <p:sp>
        <p:nvSpPr>
          <p:cNvPr id="1032" name="Line 26"/>
          <p:cNvSpPr>
            <a:spLocks noChangeShapeType="1"/>
          </p:cNvSpPr>
          <p:nvPr/>
        </p:nvSpPr>
        <p:spPr bwMode="auto">
          <a:xfrm>
            <a:off x="624418" y="1196975"/>
            <a:ext cx="10943167" cy="0"/>
          </a:xfrm>
          <a:prstGeom prst="line">
            <a:avLst/>
          </a:prstGeom>
          <a:noFill/>
          <a:ln w="50800">
            <a:solidFill>
              <a:srgbClr val="99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ja-JP" altLang="en-US" sz="1800"/>
          </a:p>
        </p:txBody>
      </p:sp>
    </p:spTree>
    <p:extLst>
      <p:ext uri="{BB962C8B-B14F-4D97-AF65-F5344CB8AC3E}">
        <p14:creationId xmlns:p14="http://schemas.microsoft.com/office/powerpoint/2010/main" val="3752745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383915E-E29B-409B-A494-22A556EEE0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216026"/>
            <a:ext cx="10363200" cy="1470025"/>
          </a:xfrm>
        </p:spPr>
        <p:txBody>
          <a:bodyPr/>
          <a:lstStyle/>
          <a:p>
            <a:r>
              <a:rPr kumimoji="1" lang="en-US" altLang="zh-CN" dirty="0"/>
              <a:t>AI</a:t>
            </a:r>
            <a:r>
              <a:rPr kumimoji="1" lang="zh-CN" altLang="en-US" dirty="0"/>
              <a:t>的钱途和前途</a:t>
            </a:r>
            <a:endParaRPr kumimoji="1" lang="ja-JP" altLang="en-US" dirty="0"/>
          </a:p>
        </p:txBody>
      </p:sp>
      <p:sp>
        <p:nvSpPr>
          <p:cNvPr id="3" name="サブタイトル 2">
            <a:extLst>
              <a:ext uri="{FF2B5EF4-FFF2-40B4-BE49-F238E27FC236}">
                <a16:creationId xmlns:a16="http://schemas.microsoft.com/office/drawing/2014/main" id="{242CC59A-6820-465A-9DC6-94B78C878C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/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4762468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209800" y="2133600"/>
            <a:ext cx="7772400" cy="1295400"/>
          </a:xfrm>
        </p:spPr>
        <p:txBody>
          <a:bodyPr>
            <a:normAutofit/>
          </a:bodyPr>
          <a:lstStyle/>
          <a:p>
            <a:pPr eaLnBrk="1" hangingPunct="1">
              <a:lnSpc>
                <a:spcPct val="70000"/>
              </a:lnSpc>
              <a:defRPr/>
            </a:pPr>
            <a:r>
              <a:rPr lang="zh-CN" altLang="en-US" b="1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华文新魏" pitchFamily="2" charset="-122"/>
              </a:rPr>
              <a:t>什么是</a:t>
            </a:r>
            <a:r>
              <a:rPr lang="en-US" altLang="zh-CN" b="1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华文新魏" pitchFamily="2" charset="-122"/>
              </a:rPr>
              <a:t>AI</a:t>
            </a:r>
            <a:br>
              <a:rPr lang="en-US" altLang="zh-CN" b="1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华文新魏" pitchFamily="2" charset="-122"/>
              </a:rPr>
            </a:br>
            <a:endParaRPr lang="en-US" altLang="zh-CN" dirty="0">
              <a:solidFill>
                <a:schemeClr val="accent2"/>
              </a:solidFill>
            </a:endParaRPr>
          </a:p>
        </p:txBody>
      </p:sp>
      <p:sp>
        <p:nvSpPr>
          <p:cNvPr id="2846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828800" y="2981739"/>
            <a:ext cx="8534400" cy="2657061"/>
          </a:xfrm>
        </p:spPr>
        <p:txBody>
          <a:bodyPr rtlCol="0">
            <a:normAutofit/>
          </a:bodyPr>
          <a:lstStyle/>
          <a:p>
            <a:pPr algn="l">
              <a:defRPr/>
            </a:pPr>
            <a:r>
              <a:rPr lang="en-US" altLang="zh-CN" sz="2400" dirty="0">
                <a:solidFill>
                  <a:schemeClr val="tx1"/>
                </a:solidFill>
                <a:latin typeface="+mn-ea"/>
              </a:rPr>
              <a:t>1</a:t>
            </a:r>
            <a:r>
              <a:rPr lang="zh-CN" altLang="en-US" sz="2400" dirty="0">
                <a:solidFill>
                  <a:schemeClr val="tx1"/>
                </a:solidFill>
                <a:latin typeface="+mn-ea"/>
              </a:rPr>
              <a:t>，弱人工智能</a:t>
            </a:r>
            <a:r>
              <a:rPr lang="en-US" altLang="zh-CN" sz="2400" dirty="0">
                <a:solidFill>
                  <a:schemeClr val="tx1"/>
                </a:solidFill>
                <a:latin typeface="+mn-ea"/>
              </a:rPr>
              <a:t>-</a:t>
            </a:r>
            <a:r>
              <a:rPr lang="zh-CN" altLang="en-US" sz="2400" dirty="0">
                <a:solidFill>
                  <a:schemeClr val="tx1"/>
                </a:solidFill>
                <a:latin typeface="+mn-ea"/>
              </a:rPr>
              <a:t>就是“专才”</a:t>
            </a:r>
            <a:r>
              <a:rPr lang="en-US" altLang="zh-CN" sz="2400" dirty="0">
                <a:solidFill>
                  <a:schemeClr val="tx1"/>
                </a:solidFill>
                <a:latin typeface="+mn-ea"/>
              </a:rPr>
              <a:t>-</a:t>
            </a:r>
            <a:r>
              <a:rPr lang="zh-CN" altLang="en-US" sz="2400" dirty="0">
                <a:solidFill>
                  <a:schemeClr val="tx1"/>
                </a:solidFill>
                <a:latin typeface="+mn-ea"/>
              </a:rPr>
              <a:t>算术算不的过计算器</a:t>
            </a:r>
            <a:endParaRPr lang="en-US" altLang="zh-CN" sz="2400" dirty="0">
              <a:solidFill>
                <a:schemeClr val="tx1"/>
              </a:solidFill>
              <a:latin typeface="+mn-ea"/>
            </a:endParaRPr>
          </a:p>
          <a:p>
            <a:pPr algn="l">
              <a:defRPr/>
            </a:pPr>
            <a:r>
              <a:rPr lang="en-US" altLang="zh-CN" sz="2400" dirty="0">
                <a:solidFill>
                  <a:schemeClr val="tx1"/>
                </a:solidFill>
                <a:latin typeface="+mn-ea"/>
              </a:rPr>
              <a:t>	</a:t>
            </a:r>
          </a:p>
          <a:p>
            <a:pPr algn="l">
              <a:defRPr/>
            </a:pPr>
            <a:r>
              <a:rPr lang="en-US" altLang="zh-CN" sz="2400" dirty="0">
                <a:solidFill>
                  <a:schemeClr val="tx1"/>
                </a:solidFill>
                <a:latin typeface="+mn-ea"/>
              </a:rPr>
              <a:t>2</a:t>
            </a:r>
            <a:r>
              <a:rPr lang="zh-CN" altLang="en-US" sz="2400" dirty="0">
                <a:solidFill>
                  <a:schemeClr val="tx1"/>
                </a:solidFill>
                <a:latin typeface="+mn-ea"/>
              </a:rPr>
              <a:t>，加强型人工智能</a:t>
            </a:r>
            <a:r>
              <a:rPr lang="en-US" altLang="zh-CN" sz="2400" dirty="0">
                <a:solidFill>
                  <a:schemeClr val="tx1"/>
                </a:solidFill>
                <a:latin typeface="+mn-ea"/>
              </a:rPr>
              <a:t>-Augmented </a:t>
            </a:r>
            <a:r>
              <a:rPr lang="en-US" altLang="zh-CN" sz="2400" dirty="0" err="1">
                <a:solidFill>
                  <a:schemeClr val="tx1"/>
                </a:solidFill>
                <a:latin typeface="+mn-ea"/>
              </a:rPr>
              <a:t>Intelligece</a:t>
            </a:r>
            <a:r>
              <a:rPr lang="en-US" altLang="zh-CN" sz="2400" dirty="0">
                <a:solidFill>
                  <a:schemeClr val="tx1"/>
                </a:solidFill>
                <a:latin typeface="+mn-ea"/>
              </a:rPr>
              <a:t>-</a:t>
            </a:r>
            <a:r>
              <a:rPr lang="zh-CN" altLang="en-US" sz="2400" dirty="0">
                <a:solidFill>
                  <a:schemeClr val="tx1"/>
                </a:solidFill>
                <a:latin typeface="+mn-ea"/>
              </a:rPr>
              <a:t>就是综合型人工智能，有知觉的，有自我意识的</a:t>
            </a:r>
            <a:r>
              <a:rPr lang="en-US" altLang="zh-CN" sz="2400" dirty="0">
                <a:solidFill>
                  <a:schemeClr val="tx1"/>
                </a:solidFill>
                <a:latin typeface="+mn-ea"/>
              </a:rPr>
              <a:t>-</a:t>
            </a:r>
            <a:r>
              <a:rPr lang="zh-CN" altLang="en-US" sz="2400" dirty="0">
                <a:solidFill>
                  <a:schemeClr val="tx1"/>
                </a:solidFill>
                <a:latin typeface="+mn-ea"/>
              </a:rPr>
              <a:t>出得厅堂，下得厨房，进的了考场，能胜任职场</a:t>
            </a:r>
            <a:endParaRPr lang="en-US" altLang="zh-CN" sz="2400" dirty="0">
              <a:solidFill>
                <a:schemeClr val="tx1"/>
              </a:solidFill>
              <a:latin typeface="+mn-ea"/>
            </a:endParaRPr>
          </a:p>
          <a:p>
            <a:pPr algn="l">
              <a:defRPr/>
            </a:pPr>
            <a:r>
              <a:rPr lang="en-US" altLang="zh-CN" sz="2400" dirty="0">
                <a:solidFill>
                  <a:schemeClr val="tx1"/>
                </a:solidFill>
                <a:latin typeface="+mn-ea"/>
              </a:rPr>
              <a:t>3,</a:t>
            </a:r>
            <a:r>
              <a:rPr lang="ja-JP" altLang="en-US" sz="2400" dirty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超人工智能</a:t>
            </a:r>
            <a:r>
              <a:rPr lang="en-US" altLang="zh-CN" sz="2400" dirty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-</a:t>
            </a:r>
            <a:r>
              <a:rPr lang="zh-CN" altLang="en-US" sz="2400" dirty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能实现吗？</a:t>
            </a:r>
            <a:r>
              <a:rPr lang="en-US" altLang="zh-CN" sz="2400" dirty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-</a:t>
            </a:r>
            <a:r>
              <a:rPr lang="zh-CN" altLang="en-US" sz="2400" dirty="0">
                <a:solidFill>
                  <a:schemeClr val="tx1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图灵也不知道</a:t>
            </a:r>
          </a:p>
          <a:p>
            <a:pPr algn="l">
              <a:defRPr/>
            </a:pPr>
            <a:endParaRPr lang="zh-CN" altLang="zh-CN" sz="24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929AD36-4F55-4520-8F2C-687D5E3FDB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ja-JP" altLang="ja-JP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34460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209800" y="2133600"/>
            <a:ext cx="7772400" cy="1295400"/>
          </a:xfrm>
        </p:spPr>
        <p:txBody>
          <a:bodyPr>
            <a:normAutofit/>
          </a:bodyPr>
          <a:lstStyle/>
          <a:p>
            <a:pPr eaLnBrk="1" hangingPunct="1">
              <a:lnSpc>
                <a:spcPct val="70000"/>
              </a:lnSpc>
              <a:defRPr/>
            </a:pPr>
            <a:r>
              <a:rPr lang="en-US" altLang="zh-CN" b="1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华文新魏" pitchFamily="2" charset="-122"/>
              </a:rPr>
              <a:t>BD</a:t>
            </a:r>
            <a:r>
              <a:rPr lang="zh-CN" altLang="en-US" b="1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华文新魏" pitchFamily="2" charset="-122"/>
              </a:rPr>
              <a:t>与</a:t>
            </a:r>
            <a:r>
              <a:rPr lang="en-US" altLang="zh-CN" b="1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华文新魏" pitchFamily="2" charset="-122"/>
              </a:rPr>
              <a:t>AI</a:t>
            </a:r>
            <a:r>
              <a:rPr lang="zh-CN" altLang="en-US" b="1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华文新魏" pitchFamily="2" charset="-122"/>
              </a:rPr>
              <a:t>的关系</a:t>
            </a:r>
            <a:br>
              <a:rPr lang="en-US" altLang="zh-CN" b="1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华文新魏" pitchFamily="2" charset="-122"/>
              </a:rPr>
            </a:br>
            <a:endParaRPr lang="en-US" altLang="zh-CN" dirty="0">
              <a:solidFill>
                <a:schemeClr val="accent2"/>
              </a:solidFill>
            </a:endParaRPr>
          </a:p>
        </p:txBody>
      </p:sp>
      <p:sp>
        <p:nvSpPr>
          <p:cNvPr id="2846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828800" y="2981739"/>
            <a:ext cx="8534400" cy="2657061"/>
          </a:xfrm>
        </p:spPr>
        <p:txBody>
          <a:bodyPr rtlCol="0">
            <a:normAutofit fontScale="92500" lnSpcReduction="20000"/>
          </a:bodyPr>
          <a:lstStyle/>
          <a:p>
            <a:pPr algn="l">
              <a:defRPr/>
            </a:pPr>
            <a:r>
              <a:rPr lang="zh-CN" altLang="en-US" sz="2400" dirty="0">
                <a:solidFill>
                  <a:schemeClr val="tx1"/>
                </a:solidFill>
                <a:latin typeface="+mn-ea"/>
              </a:rPr>
              <a:t>吴恩达</a:t>
            </a:r>
            <a:r>
              <a:rPr lang="ja-JP" altLang="en-US" sz="2400" dirty="0">
                <a:solidFill>
                  <a:schemeClr val="tx1"/>
                </a:solidFill>
                <a:latin typeface="+mn-ea"/>
              </a:rPr>
              <a:t>：“</a:t>
            </a:r>
            <a:r>
              <a:rPr lang="zh-CN" altLang="en-US" sz="2400" dirty="0">
                <a:solidFill>
                  <a:schemeClr val="tx1"/>
                </a:solidFill>
                <a:latin typeface="+mn-ea"/>
              </a:rPr>
              <a:t>人工智能像发射飞船，有两个重要的方面：一个是像“火箭”一样的计算引擎，第二是充当“燃料”的数据。</a:t>
            </a:r>
            <a:r>
              <a:rPr lang="ja-JP" altLang="en-US" sz="2400" dirty="0">
                <a:solidFill>
                  <a:schemeClr val="tx1"/>
                </a:solidFill>
                <a:latin typeface="+mn-ea"/>
              </a:rPr>
              <a:t>”</a:t>
            </a:r>
            <a:endParaRPr lang="en-US" altLang="zh-CN" sz="2400" dirty="0">
              <a:solidFill>
                <a:schemeClr val="tx1"/>
              </a:solidFill>
              <a:latin typeface="+mn-ea"/>
            </a:endParaRPr>
          </a:p>
          <a:p>
            <a:pPr algn="l">
              <a:defRPr/>
            </a:pPr>
            <a:r>
              <a:rPr lang="en-US" altLang="zh-CN" sz="2400" dirty="0">
                <a:solidFill>
                  <a:schemeClr val="tx1"/>
                </a:solidFill>
                <a:latin typeface="+mn-ea"/>
              </a:rPr>
              <a:t>1</a:t>
            </a:r>
            <a:r>
              <a:rPr lang="zh-CN" altLang="en-US" sz="2400" dirty="0">
                <a:solidFill>
                  <a:schemeClr val="tx1"/>
                </a:solidFill>
                <a:latin typeface="+mn-ea"/>
              </a:rPr>
              <a:t>，</a:t>
            </a:r>
            <a:r>
              <a:rPr lang="en-US" altLang="zh-CN" sz="2400" dirty="0">
                <a:solidFill>
                  <a:schemeClr val="tx1"/>
                </a:solidFill>
                <a:latin typeface="+mn-ea"/>
              </a:rPr>
              <a:t>BD</a:t>
            </a:r>
            <a:r>
              <a:rPr lang="zh-CN" altLang="en-US" sz="2400" dirty="0">
                <a:solidFill>
                  <a:schemeClr val="tx1"/>
                </a:solidFill>
                <a:latin typeface="+mn-ea"/>
              </a:rPr>
              <a:t>为</a:t>
            </a:r>
            <a:r>
              <a:rPr lang="en-US" altLang="zh-CN" sz="2400" dirty="0">
                <a:solidFill>
                  <a:schemeClr val="tx1"/>
                </a:solidFill>
                <a:latin typeface="+mn-ea"/>
              </a:rPr>
              <a:t>AI</a:t>
            </a:r>
            <a:r>
              <a:rPr lang="zh-CN" altLang="en-US" sz="2400" dirty="0">
                <a:solidFill>
                  <a:schemeClr val="tx1"/>
                </a:solidFill>
                <a:latin typeface="+mn-ea"/>
              </a:rPr>
              <a:t>提供了所需的数据处理手段</a:t>
            </a:r>
            <a:r>
              <a:rPr lang="en-US" altLang="zh-CN" sz="2400" dirty="0">
                <a:solidFill>
                  <a:schemeClr val="tx1"/>
                </a:solidFill>
                <a:latin typeface="+mn-ea"/>
              </a:rPr>
              <a:t>,</a:t>
            </a:r>
            <a:r>
              <a:rPr lang="zh-CN" altLang="en-US" sz="2400" dirty="0">
                <a:solidFill>
                  <a:schemeClr val="tx1"/>
                </a:solidFill>
                <a:latin typeface="+mn-ea"/>
              </a:rPr>
              <a:t>从而提供了实现算法所需的样本</a:t>
            </a:r>
            <a:endParaRPr lang="en-US" altLang="zh-CN" sz="2400" dirty="0">
              <a:solidFill>
                <a:schemeClr val="tx1"/>
              </a:solidFill>
              <a:latin typeface="+mn-ea"/>
            </a:endParaRPr>
          </a:p>
          <a:p>
            <a:pPr algn="l">
              <a:defRPr/>
            </a:pPr>
            <a:r>
              <a:rPr lang="en-US" altLang="zh-CN" sz="2400" dirty="0">
                <a:solidFill>
                  <a:schemeClr val="tx1"/>
                </a:solidFill>
                <a:latin typeface="+mn-ea"/>
              </a:rPr>
              <a:t>2</a:t>
            </a:r>
            <a:r>
              <a:rPr lang="zh-CN" altLang="en-US" sz="2400" dirty="0">
                <a:solidFill>
                  <a:schemeClr val="tx1"/>
                </a:solidFill>
                <a:latin typeface="+mn-ea"/>
              </a:rPr>
              <a:t>，</a:t>
            </a:r>
            <a:r>
              <a:rPr lang="en-US" altLang="zh-CN" sz="2400" dirty="0">
                <a:solidFill>
                  <a:schemeClr val="tx1"/>
                </a:solidFill>
                <a:latin typeface="+mn-ea"/>
              </a:rPr>
              <a:t>BD</a:t>
            </a:r>
            <a:r>
              <a:rPr lang="zh-CN" altLang="en-US" sz="2400" dirty="0">
                <a:solidFill>
                  <a:schemeClr val="tx1"/>
                </a:solidFill>
                <a:latin typeface="+mn-ea"/>
              </a:rPr>
              <a:t>处理的过程当中，必然出现新的问题和意想不到的结果，为</a:t>
            </a:r>
            <a:r>
              <a:rPr lang="en-US" altLang="zh-CN" sz="2400" dirty="0">
                <a:solidFill>
                  <a:schemeClr val="tx1"/>
                </a:solidFill>
                <a:latin typeface="+mn-ea"/>
              </a:rPr>
              <a:t>AI</a:t>
            </a:r>
            <a:r>
              <a:rPr lang="zh-CN" altLang="en-US" sz="2400" dirty="0">
                <a:solidFill>
                  <a:schemeClr val="tx1"/>
                </a:solidFill>
                <a:latin typeface="+mn-ea"/>
              </a:rPr>
              <a:t>算法的研究提供了新的思路与课题</a:t>
            </a:r>
            <a:r>
              <a:rPr lang="en-US" altLang="zh-CN" sz="2400" dirty="0">
                <a:solidFill>
                  <a:schemeClr val="tx1"/>
                </a:solidFill>
                <a:latin typeface="+mn-ea"/>
              </a:rPr>
              <a:t>	</a:t>
            </a:r>
          </a:p>
          <a:p>
            <a:pPr algn="l">
              <a:defRPr/>
            </a:pPr>
            <a:r>
              <a:rPr lang="en-US" altLang="zh-CN" sz="2400" dirty="0">
                <a:solidFill>
                  <a:schemeClr val="tx1"/>
                </a:solidFill>
                <a:latin typeface="+mn-ea"/>
              </a:rPr>
              <a:t>3</a:t>
            </a:r>
            <a:r>
              <a:rPr lang="zh-CN" altLang="en-US" sz="2400" dirty="0">
                <a:solidFill>
                  <a:schemeClr val="tx1"/>
                </a:solidFill>
                <a:latin typeface="+mn-ea"/>
              </a:rPr>
              <a:t>，</a:t>
            </a:r>
            <a:r>
              <a:rPr lang="en-US" altLang="zh-CN" sz="2400" dirty="0">
                <a:solidFill>
                  <a:schemeClr val="tx1"/>
                </a:solidFill>
                <a:latin typeface="+mn-ea"/>
              </a:rPr>
              <a:t>AI</a:t>
            </a:r>
            <a:r>
              <a:rPr lang="zh-CN" altLang="en-US" sz="2400" dirty="0">
                <a:solidFill>
                  <a:schemeClr val="tx1"/>
                </a:solidFill>
                <a:latin typeface="+mn-ea"/>
              </a:rPr>
              <a:t>为</a:t>
            </a:r>
            <a:r>
              <a:rPr lang="en-US" altLang="zh-CN" sz="2400" dirty="0">
                <a:solidFill>
                  <a:schemeClr val="tx1"/>
                </a:solidFill>
                <a:latin typeface="+mn-ea"/>
              </a:rPr>
              <a:t>BD</a:t>
            </a:r>
            <a:r>
              <a:rPr lang="zh-CN" altLang="en-US" sz="2400" dirty="0">
                <a:solidFill>
                  <a:schemeClr val="tx1"/>
                </a:solidFill>
                <a:latin typeface="+mn-ea"/>
              </a:rPr>
              <a:t>提供了各种数据处理统计所需的算法与模型建构思想</a:t>
            </a:r>
            <a:r>
              <a:rPr lang="en-US" altLang="zh-CN" sz="2400" dirty="0">
                <a:solidFill>
                  <a:schemeClr val="tx1"/>
                </a:solidFill>
                <a:latin typeface="+mn-ea"/>
              </a:rPr>
              <a:t>-</a:t>
            </a:r>
            <a:r>
              <a:rPr lang="zh-CN" altLang="en-US" sz="2400" dirty="0">
                <a:solidFill>
                  <a:schemeClr val="tx1"/>
                </a:solidFill>
                <a:latin typeface="+mn-ea"/>
              </a:rPr>
              <a:t>只谈大数据，不谈建模，还是只能码砖块</a:t>
            </a:r>
            <a:endParaRPr lang="en-US" altLang="zh-CN" sz="24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" name="正方形/長方形 1"/>
          <p:cNvSpPr/>
          <p:nvPr/>
        </p:nvSpPr>
        <p:spPr>
          <a:xfrm>
            <a:off x="4387840" y="3198168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ja-JP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ＭＳ Ｐゴシック" panose="020B0600070205080204" pitchFamily="50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107689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669774" y="1325217"/>
            <a:ext cx="9279835" cy="2103783"/>
          </a:xfrm>
        </p:spPr>
        <p:txBody>
          <a:bodyPr>
            <a:normAutofit/>
          </a:bodyPr>
          <a:lstStyle/>
          <a:p>
            <a:pPr eaLnBrk="1" hangingPunct="1">
              <a:lnSpc>
                <a:spcPct val="70000"/>
              </a:lnSpc>
              <a:defRPr/>
            </a:pPr>
            <a:r>
              <a:rPr lang="zh-CN" altLang="en-US" b="1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华文新魏" pitchFamily="2" charset="-122"/>
              </a:rPr>
              <a:t>哪些企业最有可能成为下一个优胜者</a:t>
            </a:r>
            <a:br>
              <a:rPr lang="en-US" altLang="zh-CN" b="1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华文新魏" pitchFamily="2" charset="-122"/>
              </a:rPr>
            </a:br>
            <a:endParaRPr lang="en-US" altLang="zh-CN" dirty="0">
              <a:solidFill>
                <a:schemeClr val="accent2"/>
              </a:solidFill>
            </a:endParaRPr>
          </a:p>
        </p:txBody>
      </p:sp>
      <p:sp>
        <p:nvSpPr>
          <p:cNvPr id="2846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828800" y="2981739"/>
            <a:ext cx="8534400" cy="2657061"/>
          </a:xfrm>
        </p:spPr>
        <p:txBody>
          <a:bodyPr rtlCol="0">
            <a:normAutofit/>
          </a:bodyPr>
          <a:lstStyle/>
          <a:p>
            <a:pPr algn="l">
              <a:defRPr/>
            </a:pPr>
            <a:r>
              <a:rPr lang="en-US" altLang="zh-CN" sz="2400" dirty="0">
                <a:solidFill>
                  <a:schemeClr val="tx1"/>
                </a:solidFill>
                <a:latin typeface="+mn-ea"/>
              </a:rPr>
              <a:t>1</a:t>
            </a:r>
            <a:r>
              <a:rPr lang="zh-CN" altLang="en-US" sz="2400" dirty="0">
                <a:solidFill>
                  <a:schemeClr val="tx1"/>
                </a:solidFill>
                <a:latin typeface="+mn-ea"/>
              </a:rPr>
              <a:t>，拥有</a:t>
            </a:r>
            <a:r>
              <a:rPr lang="zh-CN" altLang="en-US" sz="2400" dirty="0">
                <a:solidFill>
                  <a:srgbClr val="FF0000"/>
                </a:solidFill>
                <a:latin typeface="+mn-ea"/>
              </a:rPr>
              <a:t>海量特定</a:t>
            </a:r>
            <a:r>
              <a:rPr lang="zh-CN" altLang="en-US" sz="2400" dirty="0">
                <a:solidFill>
                  <a:schemeClr val="tx1"/>
                </a:solidFill>
                <a:latin typeface="+mn-ea"/>
              </a:rPr>
              <a:t>数据源，良好的企划经验，顶级算法架构师</a:t>
            </a:r>
            <a:endParaRPr lang="en-US" altLang="zh-CN" sz="2400" dirty="0">
              <a:solidFill>
                <a:schemeClr val="tx1"/>
              </a:solidFill>
              <a:latin typeface="+mn-ea"/>
            </a:endParaRPr>
          </a:p>
          <a:p>
            <a:pPr algn="l">
              <a:defRPr/>
            </a:pPr>
            <a:r>
              <a:rPr lang="en-US" altLang="zh-CN" sz="2400" dirty="0">
                <a:solidFill>
                  <a:schemeClr val="tx1"/>
                </a:solidFill>
                <a:latin typeface="+mn-ea"/>
              </a:rPr>
              <a:t> -IBM </a:t>
            </a:r>
            <a:r>
              <a:rPr lang="zh-CN" altLang="en-US" sz="2400" dirty="0">
                <a:solidFill>
                  <a:schemeClr val="tx1"/>
                </a:solidFill>
                <a:latin typeface="+mn-ea"/>
              </a:rPr>
              <a:t>沃森</a:t>
            </a:r>
            <a:endParaRPr lang="en-US" altLang="zh-CN" sz="2400" dirty="0">
              <a:solidFill>
                <a:schemeClr val="tx1"/>
              </a:solidFill>
              <a:latin typeface="+mn-ea"/>
            </a:endParaRPr>
          </a:p>
          <a:p>
            <a:pPr algn="l">
              <a:defRPr/>
            </a:pPr>
            <a:r>
              <a:rPr lang="zh-CN" altLang="en-US" sz="2400" dirty="0">
                <a:solidFill>
                  <a:srgbClr val="FF0000"/>
                </a:solidFill>
                <a:latin typeface="+mn-ea"/>
              </a:rPr>
              <a:t>海量特定</a:t>
            </a:r>
            <a:r>
              <a:rPr lang="en-US" altLang="zh-CN" sz="2400" dirty="0">
                <a:solidFill>
                  <a:srgbClr val="FF0000"/>
                </a:solidFill>
                <a:latin typeface="+mn-ea"/>
              </a:rPr>
              <a:t>-</a:t>
            </a:r>
            <a:r>
              <a:rPr lang="zh-CN" altLang="en-US" sz="2400" dirty="0">
                <a:solidFill>
                  <a:schemeClr val="tx1"/>
                </a:solidFill>
                <a:latin typeface="+mn-ea"/>
              </a:rPr>
              <a:t>全球</a:t>
            </a:r>
            <a:r>
              <a:rPr lang="en-US" altLang="zh-CN" sz="2400" dirty="0">
                <a:solidFill>
                  <a:schemeClr val="tx1"/>
                </a:solidFill>
                <a:latin typeface="+mn-ea"/>
              </a:rPr>
              <a:t>80%</a:t>
            </a:r>
            <a:r>
              <a:rPr lang="zh-CN" altLang="en-US" sz="2400" dirty="0">
                <a:solidFill>
                  <a:schemeClr val="tx1"/>
                </a:solidFill>
                <a:latin typeface="+mn-ea"/>
              </a:rPr>
              <a:t>以上银行业服务器多年数据积累</a:t>
            </a:r>
            <a:endParaRPr lang="en-US" altLang="zh-CN" sz="2400" dirty="0">
              <a:solidFill>
                <a:schemeClr val="tx1"/>
              </a:solidFill>
              <a:latin typeface="+mn-ea"/>
            </a:endParaRPr>
          </a:p>
          <a:p>
            <a:pPr algn="l">
              <a:defRPr/>
            </a:pPr>
            <a:r>
              <a:rPr lang="en-US" altLang="zh-CN" sz="2400" dirty="0">
                <a:solidFill>
                  <a:schemeClr val="tx1"/>
                </a:solidFill>
                <a:latin typeface="+mn-ea"/>
              </a:rPr>
              <a:t>2</a:t>
            </a:r>
            <a:r>
              <a:rPr lang="zh-CN" altLang="en-US" sz="2400" dirty="0">
                <a:solidFill>
                  <a:schemeClr val="tx1"/>
                </a:solidFill>
                <a:latin typeface="+mn-ea"/>
              </a:rPr>
              <a:t>，完全开放式，拥有海量客户信息，多年从事搜索引擎技术</a:t>
            </a:r>
            <a:endParaRPr lang="en-US" altLang="zh-CN" sz="2400" dirty="0">
              <a:solidFill>
                <a:schemeClr val="tx1"/>
              </a:solidFill>
              <a:latin typeface="+mn-ea"/>
            </a:endParaRPr>
          </a:p>
          <a:p>
            <a:pPr algn="l">
              <a:defRPr/>
            </a:pPr>
            <a:r>
              <a:rPr lang="en-US" altLang="zh-CN" sz="2400" dirty="0">
                <a:solidFill>
                  <a:schemeClr val="tx1"/>
                </a:solidFill>
                <a:latin typeface="+mn-ea"/>
              </a:rPr>
              <a:t>-</a:t>
            </a:r>
            <a:r>
              <a:rPr lang="zh-CN" altLang="en-US" sz="2400" dirty="0">
                <a:solidFill>
                  <a:schemeClr val="tx1"/>
                </a:solidFill>
                <a:latin typeface="+mn-ea"/>
              </a:rPr>
              <a:t>内有百度（吴恩达辞职前），外有谷歌</a:t>
            </a:r>
            <a:endParaRPr lang="en-US" altLang="zh-CN" sz="2400" dirty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130185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669774" y="1325217"/>
            <a:ext cx="9279835" cy="2103783"/>
          </a:xfrm>
        </p:spPr>
        <p:txBody>
          <a:bodyPr>
            <a:normAutofit/>
          </a:bodyPr>
          <a:lstStyle/>
          <a:p>
            <a:pPr eaLnBrk="1" hangingPunct="1">
              <a:lnSpc>
                <a:spcPct val="70000"/>
              </a:lnSpc>
              <a:defRPr/>
            </a:pPr>
            <a:r>
              <a:rPr lang="zh-CN" altLang="en-US" b="1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华文新魏" pitchFamily="2" charset="-122"/>
              </a:rPr>
              <a:t>我们该做什么</a:t>
            </a:r>
            <a:br>
              <a:rPr lang="en-US" altLang="zh-CN" b="1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华文新魏" pitchFamily="2" charset="-122"/>
              </a:rPr>
            </a:br>
            <a:endParaRPr lang="en-US" altLang="zh-CN" dirty="0">
              <a:solidFill>
                <a:schemeClr val="accent2"/>
              </a:solidFill>
            </a:endParaRPr>
          </a:p>
        </p:txBody>
      </p:sp>
      <p:sp>
        <p:nvSpPr>
          <p:cNvPr id="2846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828800" y="2981739"/>
            <a:ext cx="8534400" cy="2657061"/>
          </a:xfrm>
        </p:spPr>
        <p:txBody>
          <a:bodyPr rtlCol="0">
            <a:normAutofit/>
          </a:bodyPr>
          <a:lstStyle/>
          <a:p>
            <a:pPr algn="l">
              <a:defRPr/>
            </a:pPr>
            <a:r>
              <a:rPr lang="en-US" altLang="zh-CN" sz="2400" dirty="0">
                <a:solidFill>
                  <a:schemeClr val="tx1"/>
                </a:solidFill>
                <a:latin typeface="+mn-ea"/>
              </a:rPr>
              <a:t>1</a:t>
            </a:r>
            <a:r>
              <a:rPr lang="zh-CN" altLang="en-US" sz="2400" dirty="0">
                <a:solidFill>
                  <a:schemeClr val="tx1"/>
                </a:solidFill>
                <a:latin typeface="+mn-ea"/>
              </a:rPr>
              <a:t>，数据处理基本功</a:t>
            </a:r>
            <a:endParaRPr lang="en-US" altLang="zh-CN" sz="2400" dirty="0">
              <a:solidFill>
                <a:schemeClr val="tx1"/>
              </a:solidFill>
              <a:latin typeface="+mn-ea"/>
            </a:endParaRPr>
          </a:p>
          <a:p>
            <a:pPr algn="l">
              <a:defRPr/>
            </a:pPr>
            <a:r>
              <a:rPr lang="en-US" altLang="zh-CN" sz="2400" dirty="0">
                <a:solidFill>
                  <a:schemeClr val="tx1"/>
                </a:solidFill>
                <a:latin typeface="+mn-ea"/>
              </a:rPr>
              <a:t>2</a:t>
            </a:r>
            <a:r>
              <a:rPr lang="zh-CN" altLang="en-US" sz="2400" dirty="0">
                <a:solidFill>
                  <a:schemeClr val="tx1"/>
                </a:solidFill>
                <a:latin typeface="+mn-ea"/>
              </a:rPr>
              <a:t>，算法研习</a:t>
            </a:r>
            <a:endParaRPr lang="en-US" altLang="zh-CN" sz="2400" dirty="0">
              <a:solidFill>
                <a:schemeClr val="tx1"/>
              </a:solidFill>
              <a:latin typeface="+mn-ea"/>
            </a:endParaRPr>
          </a:p>
          <a:p>
            <a:pPr algn="l">
              <a:defRPr/>
            </a:pPr>
            <a:r>
              <a:rPr lang="en-US" altLang="zh-CN" sz="2400" dirty="0">
                <a:solidFill>
                  <a:schemeClr val="tx1"/>
                </a:solidFill>
                <a:latin typeface="+mn-ea"/>
              </a:rPr>
              <a:t>3</a:t>
            </a:r>
            <a:r>
              <a:rPr lang="zh-CN" altLang="en-US" sz="2400" dirty="0">
                <a:solidFill>
                  <a:schemeClr val="tx1"/>
                </a:solidFill>
                <a:latin typeface="+mn-ea"/>
              </a:rPr>
              <a:t>，特定领域数据处理成果的应用</a:t>
            </a:r>
            <a:endParaRPr lang="en-US" altLang="zh-CN" sz="2400" dirty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137402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669774" y="1325217"/>
            <a:ext cx="9279835" cy="2103783"/>
          </a:xfrm>
        </p:spPr>
        <p:txBody>
          <a:bodyPr>
            <a:normAutofit/>
          </a:bodyPr>
          <a:lstStyle/>
          <a:p>
            <a:pPr eaLnBrk="1" hangingPunct="1">
              <a:lnSpc>
                <a:spcPct val="70000"/>
              </a:lnSpc>
              <a:defRPr/>
            </a:pPr>
            <a:r>
              <a:rPr lang="zh-CN" altLang="en-US" b="1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华文新魏" pitchFamily="2" charset="-122"/>
              </a:rPr>
              <a:t>常见问题</a:t>
            </a:r>
            <a:br>
              <a:rPr lang="en-US" altLang="zh-CN" b="1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华文新魏" pitchFamily="2" charset="-122"/>
              </a:rPr>
            </a:br>
            <a:endParaRPr lang="en-US" altLang="zh-CN" dirty="0">
              <a:solidFill>
                <a:schemeClr val="accent2"/>
              </a:solidFill>
            </a:endParaRPr>
          </a:p>
        </p:txBody>
      </p:sp>
      <p:sp>
        <p:nvSpPr>
          <p:cNvPr id="2846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828800" y="2981739"/>
            <a:ext cx="8534400" cy="2657061"/>
          </a:xfrm>
        </p:spPr>
        <p:txBody>
          <a:bodyPr rtlCol="0">
            <a:normAutofit fontScale="92500" lnSpcReduction="10000"/>
          </a:bodyPr>
          <a:lstStyle/>
          <a:p>
            <a:pPr algn="l">
              <a:defRPr/>
            </a:pPr>
            <a:r>
              <a:rPr lang="en-US" altLang="zh-CN" sz="2400" dirty="0">
                <a:solidFill>
                  <a:schemeClr val="tx1"/>
                </a:solidFill>
                <a:latin typeface="+mn-ea"/>
              </a:rPr>
              <a:t>1</a:t>
            </a:r>
            <a:r>
              <a:rPr lang="zh-CN" altLang="en-US" sz="2400" dirty="0">
                <a:solidFill>
                  <a:schemeClr val="tx1"/>
                </a:solidFill>
                <a:latin typeface="+mn-ea"/>
              </a:rPr>
              <a:t>，</a:t>
            </a:r>
            <a:r>
              <a:rPr lang="ja-JP" altLang="en-US" sz="2400" dirty="0">
                <a:solidFill>
                  <a:schemeClr val="tx1"/>
                </a:solidFill>
                <a:latin typeface="+mn-ea"/>
              </a:rPr>
              <a:t>“</a:t>
            </a:r>
            <a:r>
              <a:rPr lang="zh-CN" altLang="en-US" sz="2400" dirty="0">
                <a:solidFill>
                  <a:schemeClr val="tx1"/>
                </a:solidFill>
                <a:latin typeface="+mn-ea"/>
              </a:rPr>
              <a:t>从事</a:t>
            </a:r>
            <a:r>
              <a:rPr lang="en-US" altLang="zh-CN" sz="2400" dirty="0">
                <a:solidFill>
                  <a:schemeClr val="tx1"/>
                </a:solidFill>
                <a:latin typeface="+mn-ea"/>
              </a:rPr>
              <a:t>AI</a:t>
            </a:r>
            <a:r>
              <a:rPr lang="zh-CN" altLang="en-US" sz="2400" dirty="0">
                <a:solidFill>
                  <a:schemeClr val="tx1"/>
                </a:solidFill>
                <a:latin typeface="+mn-ea"/>
              </a:rPr>
              <a:t>相关工作，数学要好吗？</a:t>
            </a:r>
            <a:r>
              <a:rPr lang="ja-JP" altLang="en-US" sz="2400" dirty="0">
                <a:solidFill>
                  <a:schemeClr val="tx1"/>
                </a:solidFill>
                <a:latin typeface="+mn-ea"/>
              </a:rPr>
              <a:t>”</a:t>
            </a:r>
            <a:endParaRPr lang="en-US" altLang="ja-JP" sz="2400" dirty="0">
              <a:solidFill>
                <a:schemeClr val="tx1"/>
              </a:solidFill>
              <a:latin typeface="+mn-ea"/>
            </a:endParaRPr>
          </a:p>
          <a:p>
            <a:pPr algn="l">
              <a:defRPr/>
            </a:pPr>
            <a:r>
              <a:rPr lang="zh-CN" altLang="en-US" sz="2400" dirty="0">
                <a:solidFill>
                  <a:schemeClr val="tx1"/>
                </a:solidFill>
                <a:latin typeface="+mn-ea"/>
              </a:rPr>
              <a:t>答</a:t>
            </a:r>
            <a:r>
              <a:rPr lang="ja-JP" altLang="en-US" sz="2400" dirty="0">
                <a:solidFill>
                  <a:schemeClr val="tx1"/>
                </a:solidFill>
                <a:latin typeface="+mn-ea"/>
              </a:rPr>
              <a:t>：</a:t>
            </a:r>
            <a:r>
              <a:rPr lang="zh-CN" altLang="en-US" sz="2400" dirty="0">
                <a:solidFill>
                  <a:schemeClr val="tx1"/>
                </a:solidFill>
                <a:latin typeface="+mn-ea"/>
              </a:rPr>
              <a:t>大学数学知识，一般水平即可</a:t>
            </a:r>
            <a:endParaRPr lang="en-US" altLang="zh-CN" sz="2400" dirty="0">
              <a:solidFill>
                <a:schemeClr val="tx1"/>
              </a:solidFill>
              <a:latin typeface="+mn-ea"/>
            </a:endParaRPr>
          </a:p>
          <a:p>
            <a:pPr algn="l">
              <a:defRPr/>
            </a:pPr>
            <a:r>
              <a:rPr lang="en-US" altLang="zh-CN" sz="2400" dirty="0">
                <a:solidFill>
                  <a:schemeClr val="tx1"/>
                </a:solidFill>
                <a:latin typeface="+mn-ea"/>
              </a:rPr>
              <a:t>2,</a:t>
            </a:r>
            <a:r>
              <a:rPr lang="ja-JP" altLang="en-US" sz="2400" dirty="0">
                <a:solidFill>
                  <a:schemeClr val="tx1"/>
                </a:solidFill>
                <a:latin typeface="+mn-ea"/>
              </a:rPr>
              <a:t> “</a:t>
            </a:r>
            <a:r>
              <a:rPr lang="zh-CN" altLang="en-US" sz="2400" dirty="0">
                <a:solidFill>
                  <a:schemeClr val="tx1"/>
                </a:solidFill>
                <a:latin typeface="+mn-ea"/>
              </a:rPr>
              <a:t>有必要再复习全部数学知识吗？</a:t>
            </a:r>
            <a:r>
              <a:rPr lang="ja-JP" altLang="en-US" sz="2400" dirty="0">
                <a:solidFill>
                  <a:schemeClr val="tx1"/>
                </a:solidFill>
                <a:latin typeface="+mn-ea"/>
              </a:rPr>
              <a:t>”</a:t>
            </a:r>
            <a:endParaRPr lang="en-US" altLang="ja-JP" sz="2400" dirty="0">
              <a:solidFill>
                <a:schemeClr val="tx1"/>
              </a:solidFill>
              <a:latin typeface="+mn-ea"/>
            </a:endParaRPr>
          </a:p>
          <a:p>
            <a:pPr algn="l">
              <a:defRPr/>
            </a:pPr>
            <a:r>
              <a:rPr lang="zh-CN" altLang="en-US" sz="2400" dirty="0">
                <a:solidFill>
                  <a:schemeClr val="tx1"/>
                </a:solidFill>
                <a:latin typeface="+mn-ea"/>
              </a:rPr>
              <a:t>答</a:t>
            </a:r>
            <a:r>
              <a:rPr lang="ja-JP" altLang="en-US" sz="2400" dirty="0">
                <a:solidFill>
                  <a:schemeClr val="tx1"/>
                </a:solidFill>
                <a:latin typeface="+mn-ea"/>
              </a:rPr>
              <a:t>：</a:t>
            </a:r>
            <a:r>
              <a:rPr lang="zh-CN" altLang="en-US" sz="2400" dirty="0">
                <a:solidFill>
                  <a:schemeClr val="tx1"/>
                </a:solidFill>
                <a:latin typeface="+mn-ea"/>
              </a:rPr>
              <a:t>没必要。遇到问题点，有针对性的查找相关概念，找到解决方法</a:t>
            </a:r>
            <a:endParaRPr lang="en-US" altLang="zh-CN" sz="2400" dirty="0">
              <a:solidFill>
                <a:schemeClr val="tx1"/>
              </a:solidFill>
              <a:latin typeface="+mn-ea"/>
            </a:endParaRPr>
          </a:p>
          <a:p>
            <a:pPr algn="l">
              <a:defRPr/>
            </a:pPr>
            <a:r>
              <a:rPr lang="en-US" altLang="zh-CN" sz="2400" dirty="0">
                <a:solidFill>
                  <a:schemeClr val="tx1"/>
                </a:solidFill>
                <a:latin typeface="+mn-ea"/>
              </a:rPr>
              <a:t>3</a:t>
            </a:r>
            <a:r>
              <a:rPr lang="zh-CN" altLang="en-US" sz="2400" dirty="0">
                <a:solidFill>
                  <a:schemeClr val="tx1"/>
                </a:solidFill>
                <a:latin typeface="+mn-ea"/>
              </a:rPr>
              <a:t>，</a:t>
            </a:r>
            <a:r>
              <a:rPr lang="ja-JP" altLang="en-US" sz="2400" dirty="0">
                <a:solidFill>
                  <a:schemeClr val="tx1"/>
                </a:solidFill>
                <a:latin typeface="+mn-ea"/>
              </a:rPr>
              <a:t>“</a:t>
            </a:r>
            <a:r>
              <a:rPr lang="zh-CN" altLang="en-US" sz="2400" dirty="0">
                <a:solidFill>
                  <a:schemeClr val="tx1"/>
                </a:solidFill>
                <a:latin typeface="+mn-ea"/>
              </a:rPr>
              <a:t>听了讲座，看了例子，跑通了程序，还是不会应用处理模型？</a:t>
            </a:r>
            <a:r>
              <a:rPr lang="ja-JP" altLang="en-US" sz="2400" dirty="0">
                <a:solidFill>
                  <a:schemeClr val="tx1"/>
                </a:solidFill>
                <a:latin typeface="+mn-ea"/>
              </a:rPr>
              <a:t>”</a:t>
            </a:r>
            <a:endParaRPr lang="en-US" altLang="ja-JP" sz="2400" dirty="0">
              <a:solidFill>
                <a:schemeClr val="tx1"/>
              </a:solidFill>
              <a:latin typeface="+mn-ea"/>
            </a:endParaRPr>
          </a:p>
          <a:p>
            <a:pPr algn="l">
              <a:defRPr/>
            </a:pPr>
            <a:r>
              <a:rPr lang="zh-CN" altLang="en-US" sz="2400" dirty="0">
                <a:solidFill>
                  <a:schemeClr val="tx1"/>
                </a:solidFill>
                <a:latin typeface="+mn-ea"/>
              </a:rPr>
              <a:t>答</a:t>
            </a:r>
            <a:r>
              <a:rPr lang="ja-JP" altLang="en-US" sz="2400" dirty="0">
                <a:solidFill>
                  <a:schemeClr val="tx1"/>
                </a:solidFill>
                <a:latin typeface="+mn-ea"/>
              </a:rPr>
              <a:t>：</a:t>
            </a:r>
            <a:r>
              <a:rPr lang="zh-CN" altLang="en-US" sz="2400" dirty="0">
                <a:solidFill>
                  <a:schemeClr val="tx1"/>
                </a:solidFill>
                <a:latin typeface="+mn-ea"/>
              </a:rPr>
              <a:t>设定一个不太复杂的目标，从数据收集整理开始，完成一个属于自己的训练模型。利用这一过程，掌握机器学习的要点。</a:t>
            </a:r>
            <a:endParaRPr lang="en-US" altLang="zh-CN" sz="2400" dirty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105679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5FF6900-98D6-4A7B-9EE0-D7589B3A76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48134"/>
            <a:ext cx="10972800" cy="1143000"/>
          </a:xfrm>
        </p:spPr>
        <p:txBody>
          <a:bodyPr/>
          <a:lstStyle/>
          <a:p>
            <a:r>
              <a:rPr kumimoji="1" lang="zh-CN" altLang="en-US" dirty="0"/>
              <a:t>卷积神经网络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23DFAC1-FB61-4A74-8FD5-32005F91CA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zh-CN" altLang="en-US" dirty="0"/>
              <a:t>开始之前的两个例子</a:t>
            </a:r>
            <a:endParaRPr kumimoji="1" lang="en-US" altLang="zh-CN" dirty="0"/>
          </a:p>
          <a:p>
            <a:r>
              <a:rPr kumimoji="1" lang="en-US" altLang="zh-CN" dirty="0"/>
              <a:t>“</a:t>
            </a:r>
            <a:r>
              <a:rPr kumimoji="1" lang="zh-CN" altLang="en-US" dirty="0"/>
              <a:t>我拿你当朋友，你让我学数学</a:t>
            </a:r>
            <a:r>
              <a:rPr kumimoji="1" lang="en-US" altLang="zh-CN" dirty="0"/>
              <a:t>”-&lt;&lt;</a:t>
            </a:r>
            <a:r>
              <a:rPr kumimoji="1" lang="zh-CN" altLang="en-US" dirty="0"/>
              <a:t>行列式初级，线性与代数方程的应用</a:t>
            </a:r>
            <a:r>
              <a:rPr kumimoji="1" lang="en-US" altLang="zh-CN" dirty="0"/>
              <a:t>&gt;&gt;</a:t>
            </a:r>
          </a:p>
          <a:p>
            <a:r>
              <a:rPr kumimoji="1" lang="zh-CN" altLang="en-US" dirty="0"/>
              <a:t>川崎病</a:t>
            </a:r>
            <a:r>
              <a:rPr kumimoji="1" lang="en-US" altLang="zh-CN" dirty="0"/>
              <a:t>-</a:t>
            </a:r>
            <a:r>
              <a:rPr kumimoji="1" lang="zh-CN" altLang="en-US" dirty="0"/>
              <a:t>小概率病例诊断</a:t>
            </a:r>
            <a:r>
              <a:rPr kumimoji="1" lang="en-US" altLang="zh-CN" dirty="0"/>
              <a:t>-</a:t>
            </a:r>
            <a:r>
              <a:rPr kumimoji="1" lang="zh-CN" altLang="en-US" dirty="0"/>
              <a:t>易混淆并发症状的综合判定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609051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BE98DB8-F35A-44DF-A305-56B4035E4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B24ED0A-B0A5-454E-B93E-1D49C9DF06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69D812CF-9D4D-4B52-AD9A-43CDEE9A40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6279" y="2131544"/>
            <a:ext cx="9005179" cy="3089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1189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47DA851-3211-4B1C-8AAE-FB2A4DDE7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185A354-75BD-4843-8C4C-4C8B0355E4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ja-JP" dirty="0"/>
              <a:t>（</a:t>
            </a:r>
            <a:r>
              <a:rPr lang="en-US" altLang="ja-JP" dirty="0"/>
              <a:t>1</a:t>
            </a:r>
            <a:r>
              <a:rPr lang="zh-CN" altLang="ja-JP" dirty="0"/>
              <a:t>）双侧眼结膜充血，无渗出物。</a:t>
            </a:r>
            <a:endParaRPr lang="ja-JP" altLang="ja-JP" dirty="0"/>
          </a:p>
          <a:p>
            <a:r>
              <a:rPr lang="zh-CN" altLang="ja-JP" dirty="0"/>
              <a:t>（</a:t>
            </a:r>
            <a:r>
              <a:rPr lang="en-US" altLang="ja-JP" dirty="0"/>
              <a:t>2</a:t>
            </a:r>
            <a:r>
              <a:rPr lang="zh-CN" altLang="ja-JP" dirty="0"/>
              <a:t>）口腔及咽部黏膜有充血，口唇干燥皲裂，杨梅舌。</a:t>
            </a:r>
            <a:endParaRPr lang="ja-JP" altLang="ja-JP" dirty="0"/>
          </a:p>
          <a:p>
            <a:r>
              <a:rPr lang="zh-CN" altLang="ja-JP" dirty="0"/>
              <a:t>（</a:t>
            </a:r>
            <a:r>
              <a:rPr lang="en-US" altLang="ja-JP" dirty="0"/>
              <a:t>3</a:t>
            </a:r>
            <a:r>
              <a:rPr lang="zh-CN" altLang="ja-JP" dirty="0"/>
              <a:t>）急性期手足红肿，亚急性期甲周脱皮。</a:t>
            </a:r>
            <a:endParaRPr lang="ja-JP" altLang="ja-JP" dirty="0"/>
          </a:p>
          <a:p>
            <a:r>
              <a:rPr lang="zh-CN" altLang="ja-JP" dirty="0"/>
              <a:t>（</a:t>
            </a:r>
            <a:r>
              <a:rPr lang="en-US" altLang="ja-JP" dirty="0"/>
              <a:t>4</a:t>
            </a:r>
            <a:r>
              <a:rPr lang="zh-CN" altLang="ja-JP" dirty="0"/>
              <a:t>）出疹主要在躯干部，斑丘疹，多形红斑样或猩红样。</a:t>
            </a:r>
            <a:endParaRPr lang="ja-JP" altLang="ja-JP" dirty="0"/>
          </a:p>
          <a:p>
            <a:r>
              <a:rPr lang="zh-CN" altLang="ja-JP" dirty="0"/>
              <a:t>（</a:t>
            </a:r>
            <a:r>
              <a:rPr lang="en-US" altLang="ja-JP" dirty="0"/>
              <a:t>5</a:t>
            </a:r>
            <a:r>
              <a:rPr lang="zh-CN" altLang="ja-JP" dirty="0"/>
              <a:t>）颈淋巴结肿，直径超过</a:t>
            </a:r>
            <a:r>
              <a:rPr lang="en-US" altLang="ja-JP" dirty="0"/>
              <a:t>1.5cm</a:t>
            </a:r>
            <a:r>
              <a:rPr lang="zh-CN" altLang="ja-JP" dirty="0"/>
              <a:t>。</a:t>
            </a:r>
            <a:endParaRPr lang="ja-JP" altLang="ja-JP" dirty="0"/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9100494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35BE214-9388-4752-8FD1-003E988E7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518FF24-A637-442A-BDCB-25205E2B54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b="1" dirty="0"/>
              <a:t>Convolutional Neural Network </a:t>
            </a:r>
          </a:p>
          <a:p>
            <a:r>
              <a:rPr lang="en-US" altLang="ja-JP" b="1" dirty="0"/>
              <a:t>https://www.youtube.com/watch?v=FrKWiRv254g</a:t>
            </a:r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142387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0640A10-3336-478F-B335-C9E0EAF38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コンテンツ プレースホルダー 3">
            <a:extLst>
              <a:ext uri="{FF2B5EF4-FFF2-40B4-BE49-F238E27FC236}">
                <a16:creationId xmlns:a16="http://schemas.microsoft.com/office/drawing/2014/main" id="{BE095992-126B-4808-9487-B61B983465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70165" y="1656177"/>
            <a:ext cx="7051669" cy="3963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6079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39464A2-1E3E-45F7-8FE5-23745E1027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コンテンツ プレースホルダー 3">
            <a:extLst>
              <a:ext uri="{FF2B5EF4-FFF2-40B4-BE49-F238E27FC236}">
                <a16:creationId xmlns:a16="http://schemas.microsoft.com/office/drawing/2014/main" id="{CF2FC13C-2065-43EA-9FB9-5820696A81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1409" y="1417637"/>
            <a:ext cx="7659756" cy="4452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3225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703C948-D749-4399-950F-F297EC30FF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全连接神经网络训练模型</a:t>
            </a:r>
            <a:endParaRPr kumimoji="1" lang="ja-JP" altLang="en-US" dirty="0"/>
          </a:p>
        </p:txBody>
      </p:sp>
      <p:pic>
        <p:nvPicPr>
          <p:cNvPr id="4" name="コンテンツ プレースホルダー 3">
            <a:extLst>
              <a:ext uri="{FF2B5EF4-FFF2-40B4-BE49-F238E27FC236}">
                <a16:creationId xmlns:a16="http://schemas.microsoft.com/office/drawing/2014/main" id="{7EDFF4C7-B460-4491-99DD-F6138D5B08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78403" y="1630018"/>
            <a:ext cx="6673822" cy="37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503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53576E4-8E6E-4767-A8A0-8DE9032D18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5DDF196-1178-4A1A-A647-D849A49818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ja-JP" dirty="0"/>
              <a:t>长发男很少，但是上一层基础分层当中，已经有了专门的特征提取。</a:t>
            </a:r>
            <a:endParaRPr lang="ja-JP" altLang="ja-JP" dirty="0"/>
          </a:p>
          <a:p>
            <a:r>
              <a:rPr lang="zh-CN" altLang="ja-JP" dirty="0"/>
              <a:t>所以在进一步的模组（模式组合）当中 长发</a:t>
            </a:r>
            <a:r>
              <a:rPr lang="en-US" altLang="ja-JP" dirty="0"/>
              <a:t>+</a:t>
            </a:r>
            <a:r>
              <a:rPr lang="zh-CN" altLang="ja-JP" dirty="0"/>
              <a:t>男 模式已有精确数据模型对应</a:t>
            </a:r>
            <a:endParaRPr lang="ja-JP" altLang="ja-JP" dirty="0"/>
          </a:p>
          <a:p>
            <a:r>
              <a:rPr lang="zh-CN" altLang="ja-JP" dirty="0"/>
              <a:t>不需要专门的长发男数据训练，亦可轻松识别</a:t>
            </a:r>
            <a:endParaRPr lang="ja-JP" altLang="ja-JP" dirty="0"/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97187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C55E5A5-7671-4777-B83B-DC74150C00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使用深层模型的比较</a:t>
            </a:r>
            <a:endParaRPr kumimoji="1" lang="ja-JP" altLang="en-US" dirty="0"/>
          </a:p>
        </p:txBody>
      </p:sp>
      <p:pic>
        <p:nvPicPr>
          <p:cNvPr id="4" name="コンテンツ プレースホルダー 3">
            <a:extLst>
              <a:ext uri="{FF2B5EF4-FFF2-40B4-BE49-F238E27FC236}">
                <a16:creationId xmlns:a16="http://schemas.microsoft.com/office/drawing/2014/main" id="{41A56BC0-FC55-40C0-8F15-2B2ED89A13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0957" y="1600200"/>
            <a:ext cx="8050085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730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8720C1F-383B-4ED8-9852-92BC978513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实验结果</a:t>
            </a:r>
            <a:endParaRPr kumimoji="1" lang="ja-JP" altLang="en-US" dirty="0"/>
          </a:p>
        </p:txBody>
      </p:sp>
      <p:pic>
        <p:nvPicPr>
          <p:cNvPr id="4" name="コンテンツ プレースホルダー 3">
            <a:extLst>
              <a:ext uri="{FF2B5EF4-FFF2-40B4-BE49-F238E27FC236}">
                <a16:creationId xmlns:a16="http://schemas.microsoft.com/office/drawing/2014/main" id="{AA6DE386-2433-4DD1-9C69-929EAE32CE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6365" y="1417638"/>
            <a:ext cx="7377484" cy="4146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5469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0DE0DF6-E99F-4C0C-8168-0860643297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卷积层</a:t>
            </a:r>
            <a:r>
              <a:rPr kumimoji="1" lang="en-US" altLang="zh-CN" dirty="0"/>
              <a:t>-</a:t>
            </a:r>
            <a:r>
              <a:rPr kumimoji="1" lang="zh-CN" altLang="en-US" dirty="0"/>
              <a:t>训练</a:t>
            </a:r>
            <a:endParaRPr kumimoji="1" lang="ja-JP" altLang="en-US" dirty="0"/>
          </a:p>
        </p:txBody>
      </p:sp>
      <p:pic>
        <p:nvPicPr>
          <p:cNvPr id="4" name="コンテンツ プレースホルダー 3">
            <a:extLst>
              <a:ext uri="{FF2B5EF4-FFF2-40B4-BE49-F238E27FC236}">
                <a16:creationId xmlns:a16="http://schemas.microsoft.com/office/drawing/2014/main" id="{3F29190C-D26C-4691-BD21-BDA17A5280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73355" y="2731864"/>
            <a:ext cx="6559828" cy="3384187"/>
          </a:xfrm>
          <a:prstGeom prst="rect">
            <a:avLst/>
          </a:prstGeom>
        </p:spPr>
      </p:pic>
      <p:sp>
        <p:nvSpPr>
          <p:cNvPr id="5" name="コンテンツ プレースホルダー 2">
            <a:extLst>
              <a:ext uri="{FF2B5EF4-FFF2-40B4-BE49-F238E27FC236}">
                <a16:creationId xmlns:a16="http://schemas.microsoft.com/office/drawing/2014/main" id="{76F6EDE7-5512-4FDC-A34C-2A7741248D66}"/>
              </a:ext>
            </a:extLst>
          </p:cNvPr>
          <p:cNvSpPr txBox="1">
            <a:spLocks/>
          </p:cNvSpPr>
          <p:nvPr/>
        </p:nvSpPr>
        <p:spPr bwMode="auto">
          <a:xfrm>
            <a:off x="490330" y="1600201"/>
            <a:ext cx="10972800" cy="74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ja-JP" dirty="0"/>
              <a:t>什么是卷积</a:t>
            </a:r>
            <a:endParaRPr lang="ja-JP" altLang="ja-JP" dirty="0"/>
          </a:p>
          <a:p>
            <a:r>
              <a:rPr lang="zh-CN" altLang="ja-JP" dirty="0"/>
              <a:t>对于行列式来讲，就是相同行列位置的数值的内积和。</a:t>
            </a:r>
            <a:endParaRPr lang="ja-JP" altLang="ja-JP" dirty="0"/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15638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4819E1E-0449-494E-95CF-D87EB396D7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ja-JP" dirty="0"/>
              <a:t>卷积层</a:t>
            </a:r>
            <a:r>
              <a:rPr lang="en-US" altLang="ja-JP" dirty="0"/>
              <a:t>-</a:t>
            </a:r>
            <a:r>
              <a:rPr lang="zh-CN" altLang="ja-JP" dirty="0"/>
              <a:t>训练思想与构造</a:t>
            </a:r>
            <a:br>
              <a:rPr lang="ja-JP" altLang="ja-JP" dirty="0"/>
            </a:b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75B0FBE-4EF6-48EC-AF4E-E0266D4E9C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ja-JP" dirty="0"/>
              <a:t>为什么要用卷积来处理神经网络呢？</a:t>
            </a:r>
            <a:r>
              <a:rPr lang="en-US" altLang="zh-CN" dirty="0"/>
              <a:t>-</a:t>
            </a:r>
            <a:r>
              <a:rPr lang="zh-CN" altLang="en-US" dirty="0"/>
              <a:t>不同权值提取同一区域不同特征</a:t>
            </a:r>
            <a:r>
              <a:rPr lang="en-US" altLang="zh-CN" dirty="0"/>
              <a:t>-</a:t>
            </a:r>
            <a:r>
              <a:rPr lang="zh-CN" altLang="en-US" dirty="0"/>
              <a:t>横看成岭侧成峰的原理</a:t>
            </a:r>
            <a:endParaRPr lang="ja-JP" altLang="ja-JP" dirty="0"/>
          </a:p>
          <a:p>
            <a:r>
              <a:rPr lang="zh-CN" altLang="ja-JP" dirty="0"/>
              <a:t>基本的认识，一幅图像的各个部分有不同的表征方法，没有必要将每个象素都与其它所有像素关联，用以训练识别模型。例</a:t>
            </a:r>
            <a:r>
              <a:rPr lang="en-US" altLang="ja-JP" dirty="0"/>
              <a:t>:</a:t>
            </a:r>
            <a:endParaRPr lang="ja-JP" altLang="ja-JP" dirty="0"/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8956159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CAC5222-0897-439F-9A7A-91E0B3DD19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コンテンツ プレースホルダー 3">
            <a:extLst>
              <a:ext uri="{FF2B5EF4-FFF2-40B4-BE49-F238E27FC236}">
                <a16:creationId xmlns:a16="http://schemas.microsoft.com/office/drawing/2014/main" id="{65264D8F-A94A-45CD-8744-88FF46639F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20595" y="1801807"/>
            <a:ext cx="7020970" cy="3946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7061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9665721-DD9F-49A5-96A6-AE927CB02B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CD1C9D0-9B50-46FA-91EC-08F01DA9C9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ja-JP" dirty="0"/>
              <a:t>上图的鸟嘴部分作为我们的训练对象，那么其特征值模型必然与尾巴处像素的征值模型关系不大。</a:t>
            </a:r>
            <a:endParaRPr lang="ja-JP" altLang="ja-JP" dirty="0"/>
          </a:p>
          <a:p>
            <a:pPr lvl="0"/>
            <a:r>
              <a:rPr lang="zh-CN" altLang="ja-JP" dirty="0"/>
              <a:t>左上角的鸟嘴部分在移动后，与右下角的鸟嘴基本吻合，所以经过训练提取后的征值模型可以在不同区域当中，用以识别相同模式</a:t>
            </a:r>
            <a:endParaRPr lang="ja-JP" altLang="ja-JP" dirty="0"/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086773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8209BE5-610F-4BC3-9ED3-81BD742A1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Fully connected neural network</a:t>
            </a:r>
            <a:br>
              <a:rPr lang="ja-JP" altLang="ja-JP" dirty="0"/>
            </a:br>
            <a:endParaRPr kumimoji="1" lang="ja-JP" altLang="en-US" dirty="0"/>
          </a:p>
        </p:txBody>
      </p:sp>
      <p:pic>
        <p:nvPicPr>
          <p:cNvPr id="4" name="コンテンツ プレースホルダー 3">
            <a:extLst>
              <a:ext uri="{FF2B5EF4-FFF2-40B4-BE49-F238E27FC236}">
                <a16:creationId xmlns:a16="http://schemas.microsoft.com/office/drawing/2014/main" id="{F8A493EF-F0E6-4EAD-A1D7-D1AFA2525A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95238" y="2049464"/>
            <a:ext cx="5401524" cy="3627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9028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15FB654-93C7-4779-9347-D155A3ADF6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6999285-AA1A-4695-A7E6-616FAD4656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ja-JP" dirty="0"/>
              <a:t>基于局部感知训练的想法，相对于全连结模型，</a:t>
            </a:r>
            <a:endParaRPr lang="ja-JP" altLang="ja-JP" dirty="0"/>
          </a:p>
          <a:p>
            <a:pPr lvl="0"/>
            <a:r>
              <a:rPr lang="zh-CN" altLang="ja-JP" dirty="0"/>
              <a:t>可以减少权重数</a:t>
            </a:r>
            <a:endParaRPr lang="ja-JP" altLang="ja-JP" dirty="0"/>
          </a:p>
          <a:p>
            <a:pPr lvl="0"/>
            <a:r>
              <a:rPr lang="zh-CN" altLang="ja-JP" dirty="0"/>
              <a:t>由于第一层卷基层对于每个局部特征模型，都做了针对性的训练提取，所以对于训练数据较少的特征模型，其识别率很高</a:t>
            </a:r>
            <a:endParaRPr lang="ja-JP" altLang="ja-JP" dirty="0"/>
          </a:p>
          <a:p>
            <a:r>
              <a:rPr lang="zh-CN" altLang="ja-JP" dirty="0"/>
              <a:t>如何使用卷积提取特征模型</a:t>
            </a:r>
            <a:endParaRPr lang="ja-JP" altLang="ja-JP" dirty="0"/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584007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A2568C0-5024-48F3-AD39-45D700B22E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”</a:t>
            </a:r>
            <a:r>
              <a:rPr kumimoji="1" lang="zh-CN" altLang="en-US" dirty="0"/>
              <a:t>未来是你们的。</a:t>
            </a:r>
            <a:r>
              <a:rPr kumimoji="1" lang="en-US" altLang="zh-CN" dirty="0"/>
              <a:t>”-</a:t>
            </a:r>
            <a:r>
              <a:rPr kumimoji="1" lang="zh-CN" altLang="en-US" dirty="0"/>
              <a:t>现在是我们的！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E4D5466-0BBB-4839-B2CD-F75DE78B41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00201"/>
            <a:ext cx="10972800" cy="4654825"/>
          </a:xfrm>
        </p:spPr>
        <p:txBody>
          <a:bodyPr/>
          <a:lstStyle/>
          <a:p>
            <a:r>
              <a:rPr lang="zh-CN" altLang="en-US" dirty="0"/>
              <a:t>李开复的论点</a:t>
            </a:r>
            <a:r>
              <a:rPr lang="en-US" altLang="zh-CN" dirty="0"/>
              <a:t>:</a:t>
            </a:r>
          </a:p>
          <a:p>
            <a:pPr marL="0" indent="0">
              <a:buNone/>
            </a:pPr>
            <a:r>
              <a:rPr lang="en-US" altLang="zh-CN" dirty="0"/>
              <a:t>http://www.wxstc.js.cn/doc/2017/04/05/1296443.shtml</a:t>
            </a:r>
          </a:p>
          <a:p>
            <a:pPr marL="0" indent="0">
              <a:buNone/>
            </a:pPr>
            <a:r>
              <a:rPr lang="en-US" altLang="zh-CN" dirty="0"/>
              <a:t>43%</a:t>
            </a:r>
            <a:r>
              <a:rPr lang="zh-CN" altLang="en-US" dirty="0"/>
              <a:t>的人工智能论文是中国人写的；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中国年轻人数学好，愿意追逐“热门行业”，因此可以快速训练大批“</a:t>
            </a:r>
            <a:r>
              <a:rPr lang="en-US" altLang="zh-CN" dirty="0"/>
              <a:t>AI</a:t>
            </a:r>
            <a:r>
              <a:rPr lang="zh-CN" altLang="en-US" dirty="0"/>
              <a:t>工程师军队”；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互联网市场孕育的应用，一旦积累的数据多了，就需要人工智能；中国对人工智能的政策较为宽松，社会对隐私问题并不那么纠结　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465061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21D89F8-09EF-401B-B610-E69FC9CAC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コンテンツ プレースホルダー 3">
            <a:extLst>
              <a:ext uri="{FF2B5EF4-FFF2-40B4-BE49-F238E27FC236}">
                <a16:creationId xmlns:a16="http://schemas.microsoft.com/office/drawing/2014/main" id="{77BB6733-942A-4B49-A432-7E1EDCC8CA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95238" y="2345146"/>
            <a:ext cx="5401524" cy="3036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6456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888AF21-6300-447C-84F8-3C5AEF6A18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F37F353-0AF6-4626-837B-F576D99D5F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ja-JP" dirty="0"/>
              <a:t>计算方法</a:t>
            </a:r>
            <a:endParaRPr lang="ja-JP" altLang="ja-JP" dirty="0"/>
          </a:p>
          <a:p>
            <a:endParaRPr kumimoji="1" lang="ja-JP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FBD0E57A-E438-4AB4-A7A4-2CFBF163EA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2078618"/>
            <a:ext cx="7604066" cy="3802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8687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98AC511-BE0B-402A-B35E-DD6670808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E4CAB69-8B2F-4E6B-AC80-EA028E5E2B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ja-JP" dirty="0"/>
              <a:t>卷积层的图像处理含义</a:t>
            </a:r>
            <a:endParaRPr lang="ja-JP" altLang="ja-JP" dirty="0"/>
          </a:p>
          <a:p>
            <a:r>
              <a:rPr lang="zh-CN" altLang="ja-JP" dirty="0"/>
              <a:t>对数字图像进行</a:t>
            </a:r>
            <a:r>
              <a:rPr lang="zh-CN" altLang="ja-JP" b="1" dirty="0"/>
              <a:t>离散卷积</a:t>
            </a:r>
            <a:r>
              <a:rPr lang="zh-CN" altLang="ja-JP" dirty="0"/>
              <a:t>操作，又叫</a:t>
            </a:r>
            <a:r>
              <a:rPr lang="zh-CN" altLang="ja-JP" b="1" dirty="0"/>
              <a:t>滤波</a:t>
            </a:r>
            <a:r>
              <a:rPr lang="zh-CN" altLang="ja-JP" dirty="0"/>
              <a:t>。称作</a:t>
            </a:r>
            <a:r>
              <a:rPr lang="zh-CN" altLang="ja-JP" b="1" dirty="0"/>
              <a:t>卷积核</a:t>
            </a:r>
            <a:r>
              <a:rPr lang="zh-CN" altLang="ja-JP" dirty="0"/>
              <a:t>或</a:t>
            </a:r>
            <a:r>
              <a:rPr lang="zh-CN" altLang="ja-JP" b="1" dirty="0"/>
              <a:t>滤波器</a:t>
            </a:r>
            <a:r>
              <a:rPr lang="zh-CN" altLang="ja-JP" dirty="0"/>
              <a:t>。不同的滤波器起不同的作用。想象一下，如果的大小是</a:t>
            </a:r>
            <a:r>
              <a:rPr lang="en-US" altLang="ja-JP" dirty="0"/>
              <a:t> 3</a:t>
            </a:r>
            <a:r>
              <a:rPr lang="zh-CN" altLang="ja-JP" dirty="0"/>
              <a:t>×</a:t>
            </a:r>
            <a:r>
              <a:rPr lang="en-US" altLang="ja-JP" dirty="0"/>
              <a:t>3</a:t>
            </a:r>
            <a:r>
              <a:rPr lang="zh-CN" altLang="ja-JP" dirty="0"/>
              <a:t>，每个格子里的值都是</a:t>
            </a:r>
            <a:r>
              <a:rPr lang="en-US" altLang="ja-JP" dirty="0"/>
              <a:t>1/9</a:t>
            </a:r>
            <a:r>
              <a:rPr lang="zh-CN" altLang="ja-JP" dirty="0"/>
              <a:t>。那么滤波就相当于对原图像每一个点计算它周围</a:t>
            </a:r>
            <a:r>
              <a:rPr lang="en-US" altLang="ja-JP" dirty="0"/>
              <a:t> 3</a:t>
            </a:r>
            <a:r>
              <a:rPr lang="zh-CN" altLang="ja-JP" dirty="0"/>
              <a:t>×</a:t>
            </a:r>
            <a:r>
              <a:rPr lang="en-US" altLang="ja-JP" dirty="0"/>
              <a:t>3 </a:t>
            </a:r>
            <a:r>
              <a:rPr lang="zh-CN" altLang="ja-JP" dirty="0"/>
              <a:t>范围内</a:t>
            </a:r>
            <a:r>
              <a:rPr lang="en-US" altLang="ja-JP" dirty="0"/>
              <a:t>9</a:t>
            </a:r>
            <a:r>
              <a:rPr lang="zh-CN" altLang="ja-JP" dirty="0"/>
              <a:t>个图像点的灰度平均值。这应该是一种模糊。看看效果：</a:t>
            </a:r>
            <a:endParaRPr lang="ja-JP" altLang="ja-JP" dirty="0"/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877523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E7E0615-06BE-43DA-AF44-C559D07BA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コンテンツ プレースホルダー 3">
            <a:extLst>
              <a:ext uri="{FF2B5EF4-FFF2-40B4-BE49-F238E27FC236}">
                <a16:creationId xmlns:a16="http://schemas.microsoft.com/office/drawing/2014/main" id="{28E43FD5-D717-443D-B5F9-01D0BD75EB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40556" y="1664170"/>
            <a:ext cx="6773287" cy="2232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08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EB4D8B0-40C7-4D48-80D0-B7D515C91F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C5DF960-9D88-40AA-828E-B751AD2938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ja-JP" dirty="0"/>
              <a:t>有几个特征需要提取，就做几个特征模型的训练，生成几幅特征图，卷积层训练模型就此完成，</a:t>
            </a:r>
            <a:endParaRPr lang="ja-JP" altLang="ja-JP" dirty="0"/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673625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Filter</a:t>
            </a:r>
            <a:r>
              <a:rPr lang="zh-CN" altLang="en-US" dirty="0"/>
              <a:t>意义（</a:t>
            </a:r>
            <a:endParaRPr lang="en-US" altLang="zh-CN" dirty="0"/>
          </a:p>
          <a:p>
            <a:r>
              <a:rPr lang="zh-CN" altLang="en-US" dirty="0"/>
              <a:t>感谢</a:t>
            </a:r>
            <a:r>
              <a:rPr lang="en-US" altLang="zh-CN" dirty="0"/>
              <a:t>:</a:t>
            </a:r>
            <a:r>
              <a:rPr lang="zh-CN" altLang="en-US" dirty="0"/>
              <a:t>马力讲座</a:t>
            </a:r>
            <a:r>
              <a:rPr lang="en-US" altLang="zh-CN" dirty="0"/>
              <a:t>-</a:t>
            </a:r>
          </a:p>
          <a:p>
            <a:r>
              <a:rPr lang="zh-CN" altLang="en-US" dirty="0"/>
              <a:t>第六讲</a:t>
            </a:r>
            <a:r>
              <a:rPr lang="en-US" altLang="zh-CN" dirty="0"/>
              <a:t>_</a:t>
            </a:r>
            <a:r>
              <a:rPr lang="zh-CN" altLang="en-US" dirty="0"/>
              <a:t>深度学习初探）</a:t>
            </a:r>
            <a:endParaRPr kumimoji="1" lang="ja-JP" altLang="en-US" dirty="0"/>
          </a:p>
        </p:txBody>
      </p:sp>
      <p:pic>
        <p:nvPicPr>
          <p:cNvPr id="21506" name="Picture 2" descr="Screen Shot 2016-08-05 at 11.03.00 P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4031" y="1340769"/>
            <a:ext cx="4999585" cy="4785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8" name="Picture 4" descr="11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7825" y="2813180"/>
            <a:ext cx="638175" cy="628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15587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1C4D74C-A51B-4DA5-82A6-AEA70A95E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ja-JP" dirty="0"/>
              <a:t>采样层</a:t>
            </a:r>
            <a:r>
              <a:rPr lang="en-US" altLang="ja-JP" dirty="0"/>
              <a:t>-</a:t>
            </a:r>
            <a:r>
              <a:rPr lang="zh-CN" altLang="ja-JP" dirty="0"/>
              <a:t>进一步缩减特征值</a:t>
            </a:r>
            <a:br>
              <a:rPr lang="ja-JP" altLang="ja-JP" dirty="0"/>
            </a:b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2B3A617-1FA2-4C41-964D-2DDAEC5EC1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ja-JP" dirty="0"/>
              <a:t>采样的目的主要是混淆特征的具体位置，因为某个特征找出来后，它的具体位置已经不重要了，我们只需要这个特征与其他的相对位置。</a:t>
            </a:r>
            <a:endParaRPr lang="ja-JP" altLang="ja-JP" dirty="0"/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671805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F92B783-DA55-4EB2-84DA-B40B45ADCB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コンテンツ プレースホルダー 3">
            <a:extLst>
              <a:ext uri="{FF2B5EF4-FFF2-40B4-BE49-F238E27FC236}">
                <a16:creationId xmlns:a16="http://schemas.microsoft.com/office/drawing/2014/main" id="{E12E41E8-FA16-46CC-90F6-61E6D7147D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" y="2225874"/>
            <a:ext cx="5401524" cy="3036071"/>
          </a:xfrm>
          <a:prstGeom prst="rect">
            <a:avLst/>
          </a:prstGeom>
        </p:spPr>
      </p:pic>
      <p:pic>
        <p:nvPicPr>
          <p:cNvPr id="6" name="コンテンツ プレースホルダー 5">
            <a:extLst>
              <a:ext uri="{FF2B5EF4-FFF2-40B4-BE49-F238E27FC236}">
                <a16:creationId xmlns:a16="http://schemas.microsoft.com/office/drawing/2014/main" id="{75364ACE-FF7A-40BF-8955-71A6C39C4B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6443238" y="2225874"/>
            <a:ext cx="5401524" cy="30360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407606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3E887A1-416D-49B6-A20B-0BBA02559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ja-JP" dirty="0"/>
              <a:t>全连接层</a:t>
            </a:r>
            <a:endParaRPr kumimoji="1" lang="ja-JP" altLang="en-US" dirty="0"/>
          </a:p>
        </p:txBody>
      </p:sp>
      <p:sp>
        <p:nvSpPr>
          <p:cNvPr id="7" name="コンテンツ プレースホルダー 6">
            <a:extLst>
              <a:ext uri="{FF2B5EF4-FFF2-40B4-BE49-F238E27FC236}">
                <a16:creationId xmlns:a16="http://schemas.microsoft.com/office/drawing/2014/main" id="{9D290A06-B6DB-491C-8B2F-A4BEDD26F3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ja-JP" dirty="0"/>
              <a:t>经过几层卷积，采样层之后，通过全连接层，输出训练模型</a:t>
            </a:r>
            <a:endParaRPr kumimoji="1" lang="ja-JP" altLang="en-US" dirty="0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FF8A34C7-71E0-4363-892D-F1DA96AD8D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2141" y="2481125"/>
            <a:ext cx="5801771" cy="3261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0443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51A419A-804F-40E2-8E34-CC8E3A3DE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6" name="コンテンツ プレースホルダー 5">
            <a:extLst>
              <a:ext uri="{FF2B5EF4-FFF2-40B4-BE49-F238E27FC236}">
                <a16:creationId xmlns:a16="http://schemas.microsoft.com/office/drawing/2014/main" id="{3A26D675-A1EA-4A19-AFD5-4AE8EAB612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78279" y="1629529"/>
            <a:ext cx="6835441" cy="3842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5065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コンテンツ プレースホルダー 3">
            <a:extLst>
              <a:ext uri="{FF2B5EF4-FFF2-40B4-BE49-F238E27FC236}">
                <a16:creationId xmlns:a16="http://schemas.microsoft.com/office/drawing/2014/main" id="{1035C452-0930-4AE4-9688-584C538F8C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5594" y="181872"/>
            <a:ext cx="5079864" cy="2849562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BB6A6793-4F6F-4E97-B7F6-BA83A9327D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1687" y="277952"/>
            <a:ext cx="4986752" cy="2929074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45487087-57E8-47F3-9A9E-BD32DFD290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629" y="3348222"/>
            <a:ext cx="5234058" cy="2759337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52065D77-B5F2-4810-A493-E03AD8D46E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3477" y="3655960"/>
            <a:ext cx="5032513" cy="2638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34177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1258DCE-B256-44A4-8F1E-0B7C96DC1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>
                <a:latin typeface="SimSun本文"/>
              </a:rPr>
              <a:t>zero padding</a:t>
            </a:r>
            <a:r>
              <a:rPr lang="zh-CN" altLang="ja-JP" dirty="0">
                <a:latin typeface="SimSun本文"/>
              </a:rPr>
              <a:t>方法</a:t>
            </a:r>
            <a:endParaRPr kumimoji="1" lang="ja-JP" altLang="en-US" dirty="0">
              <a:latin typeface="SimSun本文"/>
            </a:endParaRPr>
          </a:p>
        </p:txBody>
      </p:sp>
      <p:pic>
        <p:nvPicPr>
          <p:cNvPr id="4" name="コンテンツ プレースホルダー 3">
            <a:extLst>
              <a:ext uri="{FF2B5EF4-FFF2-40B4-BE49-F238E27FC236}">
                <a16:creationId xmlns:a16="http://schemas.microsoft.com/office/drawing/2014/main" id="{AA513F3F-2F0E-49C9-8801-8CEEFC6169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2639" y="1822213"/>
            <a:ext cx="7477952" cy="3520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20571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03945CA-6C5A-4AAE-8921-789237B86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AA9AB6D-2040-4E85-B360-50DABBF6A7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ja-JP" dirty="0"/>
              <a:t>每个图的周边补充</a:t>
            </a:r>
            <a:r>
              <a:rPr lang="en-US" altLang="ja-JP" dirty="0"/>
              <a:t>0</a:t>
            </a:r>
            <a:endParaRPr lang="ja-JP" altLang="ja-JP" dirty="0"/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0823994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F232D2C-F079-445B-9F27-590949D40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F5147C2-C382-491E-A3AC-3A991CFAB5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CNN</a:t>
            </a:r>
            <a:r>
              <a:rPr lang="zh-CN" altLang="ja-JP" dirty="0"/>
              <a:t>如何应用于</a:t>
            </a:r>
            <a:r>
              <a:rPr lang="en-US" altLang="ja-JP" dirty="0"/>
              <a:t>ALPHA GO</a:t>
            </a:r>
            <a:endParaRPr lang="en-US" altLang="zh-CN" dirty="0"/>
          </a:p>
          <a:p>
            <a:r>
              <a:rPr lang="en-US" altLang="ja-JP" dirty="0"/>
              <a:t>1)</a:t>
            </a:r>
            <a:r>
              <a:rPr lang="zh-CN" altLang="ja-JP" dirty="0"/>
              <a:t>没有</a:t>
            </a:r>
            <a:r>
              <a:rPr lang="en-US" altLang="ja-JP" dirty="0"/>
              <a:t>pooling</a:t>
            </a:r>
            <a:r>
              <a:rPr lang="zh-CN" altLang="ja-JP" dirty="0"/>
              <a:t>采样层（不可能抽取掉哪一行或那一列）</a:t>
            </a:r>
            <a:endParaRPr lang="ja-JP" altLang="ja-JP" dirty="0"/>
          </a:p>
          <a:p>
            <a:r>
              <a:rPr lang="en-US" altLang="ja-JP" dirty="0"/>
              <a:t>2)</a:t>
            </a:r>
            <a:r>
              <a:rPr lang="zh-CN" altLang="ja-JP" dirty="0"/>
              <a:t>每个点设</a:t>
            </a:r>
            <a:r>
              <a:rPr lang="en-US" altLang="ja-JP" dirty="0"/>
              <a:t>48</a:t>
            </a:r>
            <a:r>
              <a:rPr lang="zh-CN" altLang="ja-JP" dirty="0"/>
              <a:t>个值</a:t>
            </a:r>
            <a:endParaRPr lang="ja-JP" altLang="ja-JP" dirty="0"/>
          </a:p>
        </p:txBody>
      </p:sp>
    </p:spTree>
    <p:extLst>
      <p:ext uri="{BB962C8B-B14F-4D97-AF65-F5344CB8AC3E}">
        <p14:creationId xmlns:p14="http://schemas.microsoft.com/office/powerpoint/2010/main" val="359822188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4DCFAF5-DA73-439F-BAAF-21012F8EC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コンテンツ プレースホルダー 3">
            <a:extLst>
              <a:ext uri="{FF2B5EF4-FFF2-40B4-BE49-F238E27FC236}">
                <a16:creationId xmlns:a16="http://schemas.microsoft.com/office/drawing/2014/main" id="{D230502E-D4DD-4379-92A7-8E3149A555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57793" y="1681569"/>
            <a:ext cx="6676414" cy="3752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11348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6A87A96-E57C-4D56-9FE2-EE8B86966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コンテンツ プレースホルダー 3">
            <a:extLst>
              <a:ext uri="{FF2B5EF4-FFF2-40B4-BE49-F238E27FC236}">
                <a16:creationId xmlns:a16="http://schemas.microsoft.com/office/drawing/2014/main" id="{DDCCC55E-38DF-4543-A347-9C75BAE0D6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29462" y="1933958"/>
            <a:ext cx="6133075" cy="3447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83723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1B69A7D-37B4-426A-92AA-EF8444613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756E91B-83EF-4F79-A7A1-0F96B599F0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如前所述，</a:t>
            </a:r>
            <a:r>
              <a:rPr lang="zh-CN" altLang="ja-JP" dirty="0"/>
              <a:t>由于第一层卷基层对于每个局部特征模型，都做了针对性的训练提取，所以对于训练数据较少的特征模型，其识别率很高</a:t>
            </a:r>
            <a:endParaRPr lang="ja-JP" altLang="ja-JP" dirty="0"/>
          </a:p>
          <a:p>
            <a:r>
              <a:rPr lang="zh-CN" altLang="ja-JP" dirty="0"/>
              <a:t>在少量数据情况下，基础层可以提取特定局部特征模型，随着层数的增加，加以组合，形成不同的模型组合。</a:t>
            </a:r>
            <a:endParaRPr lang="ja-JP" altLang="ja-JP" dirty="0"/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62722528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BD45780-F5D0-45A2-8257-130A428CD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卷积神经网络</a:t>
            </a:r>
            <a:r>
              <a:rPr kumimoji="1" lang="en-US" altLang="zh-CN" dirty="0"/>
              <a:t>(CNN)</a:t>
            </a:r>
            <a:r>
              <a:rPr kumimoji="1" lang="zh-CN" altLang="en-US" dirty="0"/>
              <a:t>反向传播算法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515CE2E-3B15-44C3-BF41-0E98E66E0E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http://www.cnblogs.com/pinard/p/6494810.html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1458279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9FEA9F1-F379-4BCF-BD66-D5AEDC973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CNN</a:t>
            </a:r>
            <a:r>
              <a:rPr lang="zh-CN" altLang="en-US" b="1" dirty="0"/>
              <a:t>的反向传播算法思想</a:t>
            </a:r>
            <a:endParaRPr kumimoji="1" lang="ja-JP" altLang="en-US" dirty="0"/>
          </a:p>
        </p:txBody>
      </p:sp>
      <p:pic>
        <p:nvPicPr>
          <p:cNvPr id="7" name="コンテンツ プレースホルダー 6">
            <a:extLst>
              <a:ext uri="{FF2B5EF4-FFF2-40B4-BE49-F238E27FC236}">
                <a16:creationId xmlns:a16="http://schemas.microsoft.com/office/drawing/2014/main" id="{C13B9686-AF90-4CB6-A054-EBE6207717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04297" y="1522310"/>
            <a:ext cx="6038850" cy="600075"/>
          </a:xfrm>
          <a:prstGeom prst="rect">
            <a:avLst/>
          </a:prstGeom>
        </p:spPr>
      </p:pic>
      <p:pic>
        <p:nvPicPr>
          <p:cNvPr id="8" name="コンテンツ プレースホルダー 4">
            <a:extLst>
              <a:ext uri="{FF2B5EF4-FFF2-40B4-BE49-F238E27FC236}">
                <a16:creationId xmlns:a16="http://schemas.microsoft.com/office/drawing/2014/main" id="{403F4486-14CA-4BA6-8D53-1A3A97A470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2133600" y="2227057"/>
            <a:ext cx="7924800" cy="390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9931503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77122D7-271C-4377-A65E-662D4B756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4" name="コンテンツ プレースホルダー 3">
            <a:extLst>
              <a:ext uri="{FF2B5EF4-FFF2-40B4-BE49-F238E27FC236}">
                <a16:creationId xmlns:a16="http://schemas.microsoft.com/office/drawing/2014/main" id="{601BE7EF-735C-483D-ACA9-3589900FA6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55532" y="1600200"/>
            <a:ext cx="6880935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17355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FAEEBA6-1DA0-49DA-A475-07D27A95E8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卷积神经网络的输出判定原理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7E31E1F-BBDC-4EF0-8B70-6543F9BCB9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 err="1"/>
              <a:t>yi</a:t>
            </a:r>
            <a:r>
              <a:rPr kumimoji="1" lang="zh-CN" altLang="en-US" dirty="0"/>
              <a:t>为输出神经元，</a:t>
            </a:r>
            <a:r>
              <a:rPr kumimoji="1" lang="en-US" altLang="zh-CN" dirty="0" err="1"/>
              <a:t>Xij</a:t>
            </a:r>
            <a:r>
              <a:rPr kumimoji="1" lang="zh-CN" altLang="en-US" dirty="0"/>
              <a:t>表示每个像素的值，数字的点处，像素值即为非零（此公式有误，应为减号</a:t>
            </a:r>
            <a:r>
              <a:rPr kumimoji="1" lang="en-US" altLang="zh-CN" dirty="0"/>
              <a:t>-</a:t>
            </a:r>
            <a:r>
              <a:rPr kumimoji="1" lang="zh-CN" altLang="en-US" dirty="0"/>
              <a:t>）。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777355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A8BE382-25AD-4EB4-9AD8-F9A6B6B2E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别来吹泡沫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B2DEF35-1001-4BDC-9E43-AFFEA507FB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家用机器人是个大风口，做不出来，因为人们的期望会太高</a:t>
            </a:r>
            <a:endParaRPr lang="en-US" altLang="zh-CN" dirty="0"/>
          </a:p>
          <a:p>
            <a:r>
              <a:rPr lang="ja-JP" altLang="en-US" dirty="0">
                <a:latin typeface="SimSun 本文"/>
                <a:ea typeface="SimSun" panose="02010600030101010101" pitchFamily="2" charset="-122"/>
              </a:rPr>
              <a:t>语音识别</a:t>
            </a:r>
            <a:r>
              <a:rPr lang="en-US" altLang="zh-CN" dirty="0">
                <a:latin typeface="SimSun 本文"/>
                <a:ea typeface="SimSun" panose="02010600030101010101" pitchFamily="2" charset="-122"/>
              </a:rPr>
              <a:t>-</a:t>
            </a:r>
            <a:r>
              <a:rPr lang="zh-CN" altLang="en-US" dirty="0"/>
              <a:t>听到了你说的字，但它并不理解你的意思，无需把这一技术吹上天。</a:t>
            </a:r>
            <a:endParaRPr lang="en-US" altLang="zh-CN" dirty="0">
              <a:latin typeface="SimSun 本文"/>
              <a:ea typeface="SimSun" panose="02010600030101010101" pitchFamily="2" charset="-122"/>
            </a:endParaRPr>
          </a:p>
          <a:p>
            <a:r>
              <a:rPr lang="zh-CN" altLang="en-US" dirty="0"/>
              <a:t>巨头垄断了数据，传统企业不会用数据，但宁可自己乱做，也不开放给别人。</a:t>
            </a:r>
            <a:endParaRPr lang="en-US" altLang="zh-CN" dirty="0"/>
          </a:p>
          <a:p>
            <a:r>
              <a:rPr lang="zh-CN" altLang="en-US" dirty="0"/>
              <a:t>人工智能创业所需的人才、数据还有计算存储设备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59287593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426F2C9-ADF8-406F-B45D-037516966C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pic>
        <p:nvPicPr>
          <p:cNvPr id="4" name="コンテンツ プレースホルダー 3">
            <a:extLst>
              <a:ext uri="{FF2B5EF4-FFF2-40B4-BE49-F238E27FC236}">
                <a16:creationId xmlns:a16="http://schemas.microsoft.com/office/drawing/2014/main" id="{0D667911-8A41-421C-B747-4621B8585B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0957" y="1600200"/>
            <a:ext cx="8050085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6351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Title 1">
            <a:extLst>
              <a:ext uri="{FF2B5EF4-FFF2-40B4-BE49-F238E27FC236}">
                <a16:creationId xmlns:a16="http://schemas.microsoft.com/office/drawing/2014/main" id="{FFCCCF18-5DA4-4370-85B9-ED97A0A081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b="1"/>
              <a:t>大数据的真正价值</a:t>
            </a:r>
            <a:br>
              <a:rPr lang="zh-CN" altLang="en-US" b="1"/>
            </a:br>
            <a:endParaRPr lang="zh-CN" altLang="en-US"/>
          </a:p>
        </p:txBody>
      </p:sp>
      <p:sp>
        <p:nvSpPr>
          <p:cNvPr id="98307" name="Content Placeholder 2">
            <a:extLst>
              <a:ext uri="{FF2B5EF4-FFF2-40B4-BE49-F238E27FC236}">
                <a16:creationId xmlns:a16="http://schemas.microsoft.com/office/drawing/2014/main" id="{1B6FCEC4-4EED-4D78-A8C4-7CD77764F2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800" dirty="0"/>
              <a:t>人工智能无法来快钱，请不要吹起人工智能的泡沫</a:t>
            </a:r>
            <a:r>
              <a:rPr lang="en-US" altLang="zh-CN" sz="2800" dirty="0"/>
              <a:t>-</a:t>
            </a:r>
            <a:r>
              <a:rPr lang="zh-CN" altLang="en-US" sz="2800" dirty="0"/>
              <a:t>像不像大数据的价值？</a:t>
            </a:r>
            <a:endParaRPr kumimoji="1" lang="ja-JP" altLang="en-US" sz="2800" dirty="0"/>
          </a:p>
          <a:p>
            <a:r>
              <a:rPr lang="zh-CN" altLang="en-US" sz="2800" dirty="0"/>
              <a:t>大数据的价值，主要体现在它的驱动效应上，大数据对经济的贡献，并不完全反映在大数据公司的直接收入上，应考虑对其他行业效率和质量提高的贡献。</a:t>
            </a:r>
          </a:p>
          <a:p>
            <a:pPr>
              <a:buFont typeface="Arial" panose="020B0604020202020204" pitchFamily="34" charset="0"/>
              <a:buNone/>
            </a:pP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40189132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209800" y="2133600"/>
            <a:ext cx="7772400" cy="1295400"/>
          </a:xfrm>
        </p:spPr>
        <p:txBody>
          <a:bodyPr>
            <a:normAutofit/>
          </a:bodyPr>
          <a:lstStyle/>
          <a:p>
            <a:pPr eaLnBrk="1" hangingPunct="1">
              <a:lnSpc>
                <a:spcPct val="70000"/>
              </a:lnSpc>
              <a:defRPr/>
            </a:pPr>
            <a:r>
              <a:rPr lang="zh-CN" altLang="en-US" b="1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华文新魏" pitchFamily="2" charset="-122"/>
              </a:rPr>
              <a:t>为什么这么值钱？</a:t>
            </a:r>
            <a:br>
              <a:rPr lang="en-US" altLang="zh-CN" b="1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华文新魏" pitchFamily="2" charset="-122"/>
              </a:rPr>
            </a:br>
            <a:endParaRPr lang="en-US" altLang="zh-CN" dirty="0">
              <a:solidFill>
                <a:schemeClr val="accent2"/>
              </a:solidFill>
            </a:endParaRPr>
          </a:p>
        </p:txBody>
      </p:sp>
      <p:sp>
        <p:nvSpPr>
          <p:cNvPr id="2846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828800" y="2981739"/>
            <a:ext cx="8534400" cy="2657061"/>
          </a:xfrm>
        </p:spPr>
        <p:txBody>
          <a:bodyPr rtlCol="0">
            <a:normAutofit/>
          </a:bodyPr>
          <a:lstStyle/>
          <a:p>
            <a:pPr algn="l">
              <a:defRPr/>
            </a:pPr>
            <a:r>
              <a:rPr lang="zh-CN" altLang="en-US" sz="2400" dirty="0">
                <a:solidFill>
                  <a:schemeClr val="tx1"/>
                </a:solidFill>
                <a:latin typeface="+mn-ea"/>
              </a:rPr>
              <a:t>软件开发</a:t>
            </a:r>
            <a:endParaRPr lang="en-US" altLang="zh-CN" sz="2400" dirty="0">
              <a:solidFill>
                <a:schemeClr val="tx1"/>
              </a:solidFill>
              <a:latin typeface="+mn-ea"/>
            </a:endParaRPr>
          </a:p>
          <a:p>
            <a:pPr algn="l">
              <a:defRPr/>
            </a:pPr>
            <a:endParaRPr lang="en-US" altLang="zh-CN" sz="2400" dirty="0">
              <a:solidFill>
                <a:schemeClr val="tx1"/>
              </a:solidFill>
              <a:latin typeface="+mn-ea"/>
            </a:endParaRPr>
          </a:p>
          <a:p>
            <a:pPr algn="l">
              <a:defRPr/>
            </a:pPr>
            <a:r>
              <a:rPr lang="en-US" altLang="zh-CN" sz="2400" dirty="0">
                <a:solidFill>
                  <a:schemeClr val="tx1"/>
                </a:solidFill>
                <a:latin typeface="+mn-ea"/>
              </a:rPr>
              <a:t>1997</a:t>
            </a:r>
            <a:r>
              <a:rPr lang="zh-CN" altLang="en-US" sz="2400" dirty="0">
                <a:solidFill>
                  <a:schemeClr val="tx1"/>
                </a:solidFill>
                <a:latin typeface="+mn-ea"/>
              </a:rPr>
              <a:t>年开始，可以拨号上网之后，网络的普及伴随着网络开发的需求</a:t>
            </a:r>
            <a:endParaRPr lang="en-US" altLang="zh-CN" sz="2400" dirty="0">
              <a:solidFill>
                <a:schemeClr val="tx1"/>
              </a:solidFill>
              <a:latin typeface="+mn-ea"/>
            </a:endParaRPr>
          </a:p>
          <a:p>
            <a:pPr algn="l">
              <a:defRPr/>
            </a:pPr>
            <a:endParaRPr lang="en-US" altLang="zh-CN" sz="2400" dirty="0">
              <a:solidFill>
                <a:schemeClr val="tx1"/>
              </a:solidFill>
              <a:latin typeface="+mn-ea"/>
            </a:endParaRPr>
          </a:p>
          <a:p>
            <a:pPr algn="l">
              <a:defRPr/>
            </a:pPr>
            <a:r>
              <a:rPr lang="zh-CN" altLang="en-US" sz="2400" dirty="0">
                <a:solidFill>
                  <a:schemeClr val="tx1"/>
                </a:solidFill>
                <a:latin typeface="+mn-ea"/>
              </a:rPr>
              <a:t>网络到移动端的迁移</a:t>
            </a:r>
            <a:endParaRPr lang="zh-CN" altLang="zh-CN" sz="24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" name="矢印: 下 3"/>
          <p:cNvSpPr/>
          <p:nvPr/>
        </p:nvSpPr>
        <p:spPr>
          <a:xfrm flipH="1">
            <a:off x="1968777" y="3429000"/>
            <a:ext cx="923514" cy="39632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矢印: 下 7"/>
          <p:cNvSpPr/>
          <p:nvPr/>
        </p:nvSpPr>
        <p:spPr>
          <a:xfrm flipH="1">
            <a:off x="1968777" y="4706798"/>
            <a:ext cx="923514" cy="39632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058380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209800" y="2133600"/>
            <a:ext cx="7772400" cy="1295400"/>
          </a:xfrm>
        </p:spPr>
        <p:txBody>
          <a:bodyPr>
            <a:normAutofit/>
          </a:bodyPr>
          <a:lstStyle/>
          <a:p>
            <a:pPr eaLnBrk="1" hangingPunct="1">
              <a:lnSpc>
                <a:spcPct val="70000"/>
              </a:lnSpc>
              <a:defRPr/>
            </a:pPr>
            <a:r>
              <a:rPr lang="zh-CN" altLang="en-US" b="1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华文新魏" pitchFamily="2" charset="-122"/>
              </a:rPr>
              <a:t>将来做什么</a:t>
            </a:r>
            <a:br>
              <a:rPr lang="en-US" altLang="zh-CN" b="1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华文新魏" pitchFamily="2" charset="-122"/>
              </a:rPr>
            </a:br>
            <a:endParaRPr lang="en-US" altLang="zh-CN" dirty="0">
              <a:solidFill>
                <a:schemeClr val="accent2"/>
              </a:solidFill>
            </a:endParaRPr>
          </a:p>
        </p:txBody>
      </p:sp>
      <p:sp>
        <p:nvSpPr>
          <p:cNvPr id="2846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828800" y="2981739"/>
            <a:ext cx="8534400" cy="2657061"/>
          </a:xfrm>
        </p:spPr>
        <p:txBody>
          <a:bodyPr rtlCol="0">
            <a:normAutofit/>
          </a:bodyPr>
          <a:lstStyle/>
          <a:p>
            <a:pPr algn="l">
              <a:defRPr/>
            </a:pPr>
            <a:r>
              <a:rPr lang="en-US" altLang="zh-CN" sz="2400" dirty="0">
                <a:solidFill>
                  <a:schemeClr val="tx1"/>
                </a:solidFill>
                <a:latin typeface="+mn-ea"/>
              </a:rPr>
              <a:t>AI</a:t>
            </a:r>
            <a:r>
              <a:rPr lang="zh-CN" altLang="en-US" sz="2400" dirty="0">
                <a:solidFill>
                  <a:schemeClr val="tx1"/>
                </a:solidFill>
                <a:latin typeface="+mn-ea"/>
              </a:rPr>
              <a:t>的时代</a:t>
            </a:r>
            <a:r>
              <a:rPr lang="en-US" altLang="zh-CN" sz="2400" dirty="0">
                <a:solidFill>
                  <a:schemeClr val="tx1"/>
                </a:solidFill>
                <a:latin typeface="+mn-ea"/>
              </a:rPr>
              <a:t>-</a:t>
            </a:r>
            <a:r>
              <a:rPr lang="zh-CN" altLang="en-US" sz="2400" dirty="0">
                <a:solidFill>
                  <a:schemeClr val="tx1"/>
                </a:solidFill>
                <a:latin typeface="+mn-ea"/>
              </a:rPr>
              <a:t>分析处理数据，应用分析结果</a:t>
            </a:r>
            <a:endParaRPr lang="en-US" altLang="zh-CN" sz="2400" dirty="0">
              <a:solidFill>
                <a:schemeClr val="tx1"/>
              </a:solidFill>
              <a:latin typeface="+mn-ea"/>
            </a:endParaRPr>
          </a:p>
          <a:p>
            <a:pPr algn="l">
              <a:defRPr/>
            </a:pPr>
            <a:endParaRPr lang="zh-CN" altLang="zh-CN" sz="2400" dirty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812122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209800" y="2133600"/>
            <a:ext cx="7772400" cy="1295400"/>
          </a:xfrm>
        </p:spPr>
        <p:txBody>
          <a:bodyPr>
            <a:normAutofit/>
          </a:bodyPr>
          <a:lstStyle/>
          <a:p>
            <a:pPr eaLnBrk="1" hangingPunct="1">
              <a:lnSpc>
                <a:spcPct val="70000"/>
              </a:lnSpc>
              <a:defRPr/>
            </a:pPr>
            <a:r>
              <a:rPr lang="zh-CN" altLang="en-US" b="1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华文新魏" pitchFamily="2" charset="-122"/>
              </a:rPr>
              <a:t>什么是大数据</a:t>
            </a:r>
            <a:br>
              <a:rPr lang="en-US" altLang="zh-CN" b="1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华文新魏" pitchFamily="2" charset="-122"/>
              </a:rPr>
            </a:br>
            <a:endParaRPr lang="en-US" altLang="zh-CN" dirty="0">
              <a:solidFill>
                <a:schemeClr val="accent2"/>
              </a:solidFill>
            </a:endParaRPr>
          </a:p>
        </p:txBody>
      </p:sp>
      <p:sp>
        <p:nvSpPr>
          <p:cNvPr id="2846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828800" y="2981739"/>
            <a:ext cx="8534400" cy="2657061"/>
          </a:xfrm>
        </p:spPr>
        <p:txBody>
          <a:bodyPr rtlCol="0">
            <a:normAutofit/>
          </a:bodyPr>
          <a:lstStyle/>
          <a:p>
            <a:pPr algn="l">
              <a:defRPr/>
            </a:pPr>
            <a:r>
              <a:rPr lang="zh-CN" altLang="en-US" sz="2400" dirty="0">
                <a:solidFill>
                  <a:schemeClr val="tx1"/>
                </a:solidFill>
                <a:latin typeface="+mn-ea"/>
              </a:rPr>
              <a:t>针对特定数据信息系统的存储</a:t>
            </a:r>
            <a:r>
              <a:rPr lang="en-US" altLang="zh-CN" sz="2400" dirty="0">
                <a:solidFill>
                  <a:schemeClr val="tx1"/>
                </a:solidFill>
                <a:latin typeface="+mn-ea"/>
              </a:rPr>
              <a:t>,</a:t>
            </a:r>
            <a:r>
              <a:rPr lang="zh-CN" altLang="en-US" sz="2400" dirty="0">
                <a:solidFill>
                  <a:schemeClr val="tx1"/>
                </a:solidFill>
                <a:latin typeface="+mn-ea"/>
              </a:rPr>
              <a:t>转换，计算手段的变革，</a:t>
            </a:r>
          </a:p>
          <a:p>
            <a:pPr algn="l">
              <a:defRPr/>
            </a:pPr>
            <a:r>
              <a:rPr lang="zh-CN" altLang="en-US" sz="2400" dirty="0">
                <a:solidFill>
                  <a:schemeClr val="tx1"/>
                </a:solidFill>
                <a:latin typeface="+mn-ea"/>
              </a:rPr>
              <a:t>以及这些变革引起的相关应用领域的变化。</a:t>
            </a:r>
            <a:endParaRPr lang="zh-CN" altLang="zh-CN" sz="2400" dirty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158767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253</TotalTime>
  <Words>886</Words>
  <Application>Microsoft Office PowerPoint</Application>
  <PresentationFormat>ワイド画面</PresentationFormat>
  <Paragraphs>106</Paragraphs>
  <Slides>50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8</vt:i4>
      </vt:variant>
      <vt:variant>
        <vt:lpstr>テーマ</vt:lpstr>
      </vt:variant>
      <vt:variant>
        <vt:i4>2</vt:i4>
      </vt:variant>
      <vt:variant>
        <vt:lpstr>スライド タイトル</vt:lpstr>
      </vt:variant>
      <vt:variant>
        <vt:i4>50</vt:i4>
      </vt:variant>
    </vt:vector>
  </HeadingPairs>
  <TitlesOfParts>
    <vt:vector size="60" baseType="lpstr">
      <vt:lpstr>ＭＳ Ｐゴシック</vt:lpstr>
      <vt:lpstr>SimSun</vt:lpstr>
      <vt:lpstr>SimSun</vt:lpstr>
      <vt:lpstr>SimSun 本文</vt:lpstr>
      <vt:lpstr>SimSun本文</vt:lpstr>
      <vt:lpstr>STXinwei</vt:lpstr>
      <vt:lpstr>Arial</vt:lpstr>
      <vt:lpstr>Calibri</vt:lpstr>
      <vt:lpstr>Office 主题</vt:lpstr>
      <vt:lpstr>1_Office 主题</vt:lpstr>
      <vt:lpstr>AI的钱途和前途</vt:lpstr>
      <vt:lpstr>PowerPoint プレゼンテーション</vt:lpstr>
      <vt:lpstr>”未来是你们的。”-现在是我们的！</vt:lpstr>
      <vt:lpstr>PowerPoint プレゼンテーション</vt:lpstr>
      <vt:lpstr>别来吹泡沫</vt:lpstr>
      <vt:lpstr>大数据的真正价值 </vt:lpstr>
      <vt:lpstr>为什么这么值钱？ </vt:lpstr>
      <vt:lpstr>将来做什么 </vt:lpstr>
      <vt:lpstr>什么是大数据 </vt:lpstr>
      <vt:lpstr>什么是AI </vt:lpstr>
      <vt:lpstr>BD与AI的关系 </vt:lpstr>
      <vt:lpstr>哪些企业最有可能成为下一个优胜者 </vt:lpstr>
      <vt:lpstr>我们该做什么 </vt:lpstr>
      <vt:lpstr>常见问题 </vt:lpstr>
      <vt:lpstr>卷积神经网络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全连接神经网络训练模型</vt:lpstr>
      <vt:lpstr>PowerPoint プレゼンテーション</vt:lpstr>
      <vt:lpstr>使用深层模型的比较</vt:lpstr>
      <vt:lpstr>实验结果</vt:lpstr>
      <vt:lpstr>卷积层-训练</vt:lpstr>
      <vt:lpstr>卷积层-训练思想与构造 </vt:lpstr>
      <vt:lpstr>PowerPoint プレゼンテーション</vt:lpstr>
      <vt:lpstr>PowerPoint プレゼンテーション</vt:lpstr>
      <vt:lpstr>Fully connected neural network 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采样层-进一步缩减特征值 </vt:lpstr>
      <vt:lpstr>PowerPoint プレゼンテーション</vt:lpstr>
      <vt:lpstr>全连接层</vt:lpstr>
      <vt:lpstr>PowerPoint プレゼンテーション</vt:lpstr>
      <vt:lpstr>zero padding方法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卷积神经网络(CNN)反向传播算法</vt:lpstr>
      <vt:lpstr>CNN的反向传播算法思想</vt:lpstr>
      <vt:lpstr>PowerPoint プレゼンテーション</vt:lpstr>
      <vt:lpstr>卷积神经网络的输出判定原理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我们在干什么？ </dc:title>
  <dc:creator>qian li</dc:creator>
  <cp:lastModifiedBy>qian li</cp:lastModifiedBy>
  <cp:revision>62</cp:revision>
  <dcterms:created xsi:type="dcterms:W3CDTF">2017-03-15T16:01:21Z</dcterms:created>
  <dcterms:modified xsi:type="dcterms:W3CDTF">2017-06-10T04:21:07Z</dcterms:modified>
</cp:coreProperties>
</file>